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0anpZwhm8nwTW4Dce1jyQ" hashData="A+/m7Mk8wL13X0xcXbseNa3ER+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Logotipo_Thiago.jpg"/>
          <p:cNvPicPr>
            <a:picLocks noChangeAspect="1"/>
          </p:cNvPicPr>
          <p:nvPr userDrawn="1"/>
        </p:nvPicPr>
        <p:blipFill>
          <a:blip r:embed="rId2"/>
          <a:srcRect l="14992" r="17546" b="16569"/>
          <a:stretch>
            <a:fillRect/>
          </a:stretch>
        </p:blipFill>
        <p:spPr>
          <a:xfrm>
            <a:off x="8143932" y="5929330"/>
            <a:ext cx="928662" cy="85987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6FB65E-25DA-4210-8026-A22036A5D445}" type="datetimeFigureOut">
              <a:rPr lang="pt-BR" smtClean="0"/>
              <a:pPr/>
              <a:t>20/06/2012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8C3CF0-445F-4661-BEA8-630BB8F017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D:\Story%20of%20Science\VIDEO_TS\VIDEO_TS.I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_jr25zzL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eplers_Laws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eplers_Laws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essorthiagosouto.yolasit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 rot="20416453">
            <a:off x="4471487" y="1314216"/>
            <a:ext cx="3979375" cy="24436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84648"/>
            <a:ext cx="8077200" cy="1673352"/>
          </a:xfrm>
        </p:spPr>
        <p:txBody>
          <a:bodyPr/>
          <a:lstStyle/>
          <a:p>
            <a:r>
              <a:rPr lang="pt-BR" dirty="0" smtClean="0"/>
              <a:t>Leis de </a:t>
            </a:r>
            <a:r>
              <a:rPr lang="pt-BR" dirty="0" err="1" smtClean="0"/>
              <a:t>kepler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8077200" cy="1499616"/>
          </a:xfrm>
        </p:spPr>
        <p:txBody>
          <a:bodyPr/>
          <a:lstStyle/>
          <a:p>
            <a:r>
              <a:rPr lang="pt-BR" b="1" dirty="0" smtClean="0"/>
              <a:t>Professor Thiago Souto</a:t>
            </a:r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1357290" y="1285861"/>
            <a:ext cx="342896" cy="342896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_Thiago.jpg"/>
          <p:cNvPicPr>
            <a:picLocks noChangeAspect="1"/>
          </p:cNvPicPr>
          <p:nvPr/>
        </p:nvPicPr>
        <p:blipFill>
          <a:blip r:embed="rId2"/>
          <a:srcRect l="17062" r="18198" b="15109"/>
          <a:stretch>
            <a:fillRect/>
          </a:stretch>
        </p:blipFill>
        <p:spPr>
          <a:xfrm>
            <a:off x="6500826" y="1500174"/>
            <a:ext cx="1455319" cy="142876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52 0.27407 C 0.34409 0.13843 0.40225 0.02917 0.49045 -0.01736 C 0.57361 -0.0625 0.67239 -0.03588 0.75642 0.04282 C 0.73698 0.17847 0.67899 0.2875 0.59392 0.33241 C 0.50833 0.37963 0.40955 0.35208 0.32552 0.27407 Z " pathEditMode="relative" rAng="-1305907" ptsTypes="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Investigando a origem do conhecimento sobre o Universo</a:t>
            </a:r>
            <a:endParaRPr lang="pt-BR" i="1" dirty="0"/>
          </a:p>
        </p:txBody>
      </p:sp>
      <p:pic>
        <p:nvPicPr>
          <p:cNvPr id="4" name="Picture 1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5972800" cy="37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28728" y="5786454"/>
            <a:ext cx="6485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Você pode assistir no </a:t>
            </a:r>
            <a:r>
              <a:rPr lang="pt-BR" sz="2400" dirty="0" err="1" smtClean="0"/>
              <a:t>Youtube</a:t>
            </a:r>
            <a:r>
              <a:rPr lang="pt-BR" sz="2400" dirty="0" smtClean="0"/>
              <a:t> no link:</a:t>
            </a:r>
          </a:p>
          <a:p>
            <a:pPr algn="ctr"/>
            <a:r>
              <a:rPr lang="pt-BR" sz="2400" dirty="0" smtClean="0">
                <a:hlinkClick r:id="rId4"/>
              </a:rPr>
              <a:t>http://www.youtube.com/watch?v=o_jr25zzLTo</a:t>
            </a:r>
            <a:endParaRPr lang="pt-BR"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1ª Lei de Kepler: </a:t>
            </a:r>
            <a:r>
              <a:rPr lang="pt-BR" smtClean="0">
                <a:solidFill>
                  <a:srgbClr val="FFC000"/>
                </a:solidFill>
              </a:rPr>
              <a:t>Orbitas Elípticas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planetas giram em torno do Sol descrevendo órbitas elípticas na qual o Sol ocupa um dos focos</a:t>
            </a:r>
            <a:endParaRPr lang="pt-BR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lum/>
          </a:blip>
          <a:srcRect l="18149" t="1784" r="18149" b="14825"/>
          <a:stretch>
            <a:fillRect/>
          </a:stretch>
        </p:blipFill>
        <p:spPr bwMode="auto">
          <a:xfrm>
            <a:off x="2571736" y="3714752"/>
            <a:ext cx="3571900" cy="2922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571736" y="3714752"/>
            <a:ext cx="85725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786578" y="2995570"/>
            <a:ext cx="207170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 órbita de um planeta é uma elipse </a:t>
            </a:r>
            <a:r>
              <a:rPr lang="pt-BR" sz="2000" b="1" dirty="0" smtClean="0"/>
              <a:t>pouco alongada</a:t>
            </a:r>
            <a:r>
              <a:rPr lang="pt-BR" sz="2000" dirty="0" smtClean="0"/>
              <a:t>, parecida com uma circunferência. </a:t>
            </a:r>
            <a:r>
              <a:rPr lang="pt-BR" sz="2000" b="1" dirty="0" smtClean="0"/>
              <a:t>Diferente da figura.</a:t>
            </a:r>
            <a:endParaRPr lang="pt-BR" sz="20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Simulação: Leis de Kepler</a:t>
            </a:r>
            <a:endParaRPr lang="pt-BR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532" r="8497"/>
          <a:stretch>
            <a:fillRect/>
          </a:stretch>
        </p:blipFill>
        <p:spPr bwMode="auto">
          <a:xfrm>
            <a:off x="2143108" y="1785926"/>
            <a:ext cx="5072098" cy="377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1571604" y="5715016"/>
            <a:ext cx="6401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A simulação está disponível </a:t>
            </a:r>
            <a:r>
              <a:rPr lang="pt-BR" sz="2400" dirty="0" smtClean="0"/>
              <a:t>em:</a:t>
            </a:r>
          </a:p>
          <a:p>
            <a:pPr algn="ctr"/>
            <a:r>
              <a:rPr lang="pt-BR" sz="3200" dirty="0" err="1" smtClean="0">
                <a:hlinkClick r:id="rId4"/>
              </a:rPr>
              <a:t>professorthiagosouto</a:t>
            </a:r>
            <a:r>
              <a:rPr lang="pt-BR" sz="3200" dirty="0" smtClean="0">
                <a:hlinkClick r:id="rId4"/>
              </a:rPr>
              <a:t>.yolasite.com</a:t>
            </a:r>
            <a:endParaRPr lang="pt-BR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2ª Lei de Kepler: </a:t>
            </a:r>
            <a:r>
              <a:rPr lang="pt-BR" dirty="0" smtClean="0">
                <a:solidFill>
                  <a:srgbClr val="FFC000"/>
                </a:solidFill>
              </a:rPr>
              <a:t>Áreas varridas pelos Planetas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reta que une um planeta ao Sol “varre” áreas iguais em tempos iguais</a:t>
            </a:r>
            <a:endParaRPr lang="pt-BR" dirty="0"/>
          </a:p>
        </p:txBody>
      </p:sp>
      <p:grpSp>
        <p:nvGrpSpPr>
          <p:cNvPr id="4" name="Grupo 9"/>
          <p:cNvGrpSpPr/>
          <p:nvPr/>
        </p:nvGrpSpPr>
        <p:grpSpPr>
          <a:xfrm>
            <a:off x="2714612" y="3258024"/>
            <a:ext cx="3571900" cy="3099934"/>
            <a:chOff x="2714612" y="2829396"/>
            <a:chExt cx="3571900" cy="30999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0091" r="19137" b="13891"/>
            <a:stretch>
              <a:fillRect/>
            </a:stretch>
          </p:blipFill>
          <p:spPr bwMode="auto">
            <a:xfrm>
              <a:off x="2786050" y="2829396"/>
              <a:ext cx="3500462" cy="309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257" r="20211" b="13891"/>
            <a:stretch>
              <a:fillRect/>
            </a:stretch>
          </p:blipFill>
          <p:spPr bwMode="auto">
            <a:xfrm>
              <a:off x="2786050" y="2829396"/>
              <a:ext cx="3429024" cy="309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ângulo 8"/>
            <p:cNvSpPr/>
            <p:nvPr/>
          </p:nvSpPr>
          <p:spPr>
            <a:xfrm>
              <a:off x="2714612" y="2857496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071802" y="428625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A1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64244" y="520280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A2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2937" y="3929066"/>
            <a:ext cx="1661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A1 = A2</a:t>
            </a:r>
          </a:p>
          <a:p>
            <a:r>
              <a:rPr lang="pt-BR" sz="3600" b="1" dirty="0" smtClean="0"/>
              <a:t>T1 = T2</a:t>
            </a:r>
            <a:endParaRPr lang="pt-BR" sz="3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29388" y="3429000"/>
            <a:ext cx="2357454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 velocidade do planeta é maior para “varrer”  </a:t>
            </a:r>
            <a:r>
              <a:rPr lang="pt-BR" sz="2800" b="1" dirty="0" smtClean="0"/>
              <a:t>A1</a:t>
            </a:r>
            <a:r>
              <a:rPr lang="pt-BR" sz="2800" dirty="0" smtClean="0"/>
              <a:t> ou </a:t>
            </a:r>
            <a:r>
              <a:rPr lang="pt-BR" sz="2800" b="1" dirty="0" smtClean="0"/>
              <a:t>A2</a:t>
            </a:r>
            <a:r>
              <a:rPr lang="pt-BR" sz="2800" dirty="0" smtClean="0"/>
              <a:t>?</a:t>
            </a:r>
            <a:endParaRPr lang="pt-BR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Planeta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de revolução (T) </a:t>
                      </a:r>
                      <a:r>
                        <a:rPr lang="pt-BR" b="0" baseline="0" dirty="0" smtClean="0">
                          <a:latin typeface="Arial" pitchFamily="34" charset="0"/>
                          <a:cs typeface="Arial" pitchFamily="34" charset="0"/>
                        </a:rPr>
                        <a:t>(em anos)</a:t>
                      </a:r>
                      <a:endParaRPr lang="pt-BR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Raio da órbita</a:t>
                      </a:r>
                      <a:r>
                        <a:rPr lang="pt-BR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(r)</a:t>
                      </a:r>
                    </a:p>
                    <a:p>
                      <a:r>
                        <a:rPr lang="pt-BR" b="0" baseline="0" dirty="0" smtClean="0">
                          <a:latin typeface="Arial" pitchFamily="34" charset="0"/>
                          <a:cs typeface="Arial" pitchFamily="34" charset="0"/>
                        </a:rPr>
                        <a:t>(em </a:t>
                      </a:r>
                      <a:r>
                        <a:rPr lang="pt-BR" b="0" baseline="0" dirty="0" err="1" smtClean="0">
                          <a:latin typeface="Arial" pitchFamily="34" charset="0"/>
                          <a:cs typeface="Arial" pitchFamily="34" charset="0"/>
                        </a:rPr>
                        <a:t>u.a.</a:t>
                      </a:r>
                      <a:r>
                        <a:rPr lang="pt-BR" b="0" baseline="0" dirty="0" smtClean="0">
                          <a:latin typeface="Arial" pitchFamily="34" charset="0"/>
                          <a:cs typeface="Arial" pitchFamily="34" charset="0"/>
                        </a:rPr>
                        <a:t>)*</a:t>
                      </a:r>
                      <a:endParaRPr lang="pt-BR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pt-BR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/r</a:t>
                      </a:r>
                      <a:r>
                        <a:rPr lang="pt-BR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b="0" dirty="0" smtClean="0">
                          <a:latin typeface="Arial" pitchFamily="34" charset="0"/>
                          <a:cs typeface="Arial" pitchFamily="34" charset="0"/>
                        </a:rPr>
                        <a:t>(ano)</a:t>
                      </a:r>
                      <a:r>
                        <a:rPr lang="pt-BR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b="0" dirty="0" smtClean="0">
                          <a:latin typeface="Arial" pitchFamily="34" charset="0"/>
                          <a:cs typeface="Arial" pitchFamily="34" charset="0"/>
                        </a:rPr>
                        <a:t>/(</a:t>
                      </a:r>
                      <a:r>
                        <a:rPr lang="pt-BR" b="0" dirty="0" err="1" smtClean="0">
                          <a:latin typeface="Arial" pitchFamily="34" charset="0"/>
                          <a:cs typeface="Arial" pitchFamily="34" charset="0"/>
                        </a:rPr>
                        <a:t>u.a.</a:t>
                      </a:r>
                      <a:r>
                        <a:rPr lang="pt-BR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pt-BR" b="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Mercúrio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0,241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0,387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1,002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Vênus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O,615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0,723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Terra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Marte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1,8881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1,524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0,999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Arial" pitchFamily="34" charset="0"/>
                          <a:cs typeface="Arial" pitchFamily="34" charset="0"/>
                        </a:rPr>
                        <a:t>Júpter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11,86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5,204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0,997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Saturno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29,6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9,58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0,996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Urano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83,7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19,14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Netuno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165,4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30,2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0,993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Plutão**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39,4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1,004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feita a partir dos estudos de </a:t>
            </a:r>
            <a:r>
              <a:rPr lang="pt-BR" dirty="0" err="1" smtClean="0"/>
              <a:t>Tycho</a:t>
            </a:r>
            <a:r>
              <a:rPr lang="pt-BR" dirty="0" smtClean="0"/>
              <a:t> </a:t>
            </a:r>
            <a:r>
              <a:rPr lang="pt-BR" dirty="0" err="1" smtClean="0"/>
              <a:t>Brahe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072206"/>
            <a:ext cx="788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* 1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u.a.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= 1 unidade astronômica = órbita da Terra (distância da Terra ao Sol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** Em agosto de 2006, Plutão passou a ser considerado planeta-anão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3ª Lei de Kepler: </a:t>
            </a:r>
            <a:r>
              <a:rPr lang="pt-BR" sz="3600" dirty="0" smtClean="0">
                <a:solidFill>
                  <a:srgbClr val="FFC000"/>
                </a:solidFill>
              </a:rPr>
              <a:t>Relação entre período de Revolução e Raio Médio.</a:t>
            </a:r>
            <a:endParaRPr lang="pt-BR" sz="36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quadrado do período de revolução (T) do planeta é proporcional ao cubo do raio de sua orbita (r)</a:t>
            </a:r>
          </a:p>
          <a:p>
            <a:pPr algn="just">
              <a:buNone/>
            </a:pP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279899" y="4357694"/>
          <a:ext cx="2263789" cy="738192"/>
        </p:xfrm>
        <a:graphic>
          <a:graphicData uri="http://schemas.openxmlformats.org/presentationml/2006/ole">
            <p:oleObj spid="_x0000_s2050" name="Equação" r:id="rId3" imgW="583920" imgH="1904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70000" y="4357694"/>
          <a:ext cx="1722438" cy="787400"/>
        </p:xfrm>
        <a:graphic>
          <a:graphicData uri="http://schemas.openxmlformats.org/presentationml/2006/ole">
            <p:oleObj spid="_x0000_s2051" name="Equação" r:id="rId4" imgW="444240" imgH="203040" progId="Equation.3">
              <p:embed/>
            </p:oleObj>
          </a:graphicData>
        </a:graphic>
      </p:graphicFrame>
      <p:grpSp>
        <p:nvGrpSpPr>
          <p:cNvPr id="5" name="Grupo 24"/>
          <p:cNvGrpSpPr/>
          <p:nvPr/>
        </p:nvGrpSpPr>
        <p:grpSpPr>
          <a:xfrm>
            <a:off x="1284830" y="5070486"/>
            <a:ext cx="2287038" cy="1249071"/>
            <a:chOff x="1284830" y="5070486"/>
            <a:chExt cx="2287038" cy="1249071"/>
          </a:xfrm>
        </p:grpSpPr>
        <p:cxnSp>
          <p:nvCxnSpPr>
            <p:cNvPr id="15" name="Conector de seta reta 14"/>
            <p:cNvCxnSpPr/>
            <p:nvPr/>
          </p:nvCxnSpPr>
          <p:spPr>
            <a:xfrm rot="5400000">
              <a:off x="1748383" y="5464983"/>
              <a:ext cx="786612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1284830" y="5857892"/>
              <a:ext cx="228703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Proporcional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1928794" y="5070486"/>
              <a:ext cx="357190" cy="158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25"/>
          <p:cNvGrpSpPr/>
          <p:nvPr/>
        </p:nvGrpSpPr>
        <p:grpSpPr>
          <a:xfrm>
            <a:off x="4286248" y="5070486"/>
            <a:ext cx="3571900" cy="1687582"/>
            <a:chOff x="4286248" y="5070486"/>
            <a:chExt cx="3571900" cy="1687582"/>
          </a:xfrm>
        </p:grpSpPr>
        <p:cxnSp>
          <p:nvCxnSpPr>
            <p:cNvPr id="10" name="Conector de seta reta 9"/>
            <p:cNvCxnSpPr/>
            <p:nvPr/>
          </p:nvCxnSpPr>
          <p:spPr>
            <a:xfrm rot="5400000">
              <a:off x="5429256" y="5477548"/>
              <a:ext cx="71438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4286248" y="5834738"/>
              <a:ext cx="357190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Constante que depende somente do corpo central, em torno do qual é a orbita.</a:t>
              </a:r>
              <a:endParaRPr lang="pt-BR" dirty="0"/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5572132" y="5070486"/>
              <a:ext cx="357190" cy="158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287</Words>
  <Application>Microsoft Office PowerPoint</Application>
  <PresentationFormat>Apresentação na tela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Módulo</vt:lpstr>
      <vt:lpstr>Equação</vt:lpstr>
      <vt:lpstr>Leis de kepler</vt:lpstr>
      <vt:lpstr>Investigando a origem do conhecimento sobre o Universo</vt:lpstr>
      <vt:lpstr>1ª Lei de Kepler: Orbitas Elípticas</vt:lpstr>
      <vt:lpstr>Simulação: Leis de Kepler</vt:lpstr>
      <vt:lpstr>2ª Lei de Kepler: Áreas varridas pelos Planetas</vt:lpstr>
      <vt:lpstr>Tabela feita a partir dos estudos de Tycho Brahe</vt:lpstr>
      <vt:lpstr>3ª Lei de Kepler: Relação entre período de Revolução e Raio Médio.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 de kepler</dc:title>
  <dc:creator>Thiago</dc:creator>
  <cp:lastModifiedBy>Thiago</cp:lastModifiedBy>
  <cp:revision>2</cp:revision>
  <dcterms:created xsi:type="dcterms:W3CDTF">2012-06-21T00:30:15Z</dcterms:created>
  <dcterms:modified xsi:type="dcterms:W3CDTF">2012-06-21T00:47:02Z</dcterms:modified>
</cp:coreProperties>
</file>