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5" r:id="rId4"/>
    <p:sldId id="276" r:id="rId5"/>
    <p:sldId id="266" r:id="rId6"/>
    <p:sldId id="258" r:id="rId7"/>
    <p:sldId id="259" r:id="rId8"/>
    <p:sldId id="265" r:id="rId9"/>
    <p:sldId id="272" r:id="rId10"/>
    <p:sldId id="273" r:id="rId11"/>
    <p:sldId id="274" r:id="rId12"/>
    <p:sldId id="277" r:id="rId13"/>
    <p:sldId id="279" r:id="rId14"/>
    <p:sldId id="278" r:id="rId15"/>
    <p:sldId id="268" r:id="rId16"/>
    <p:sldId id="269" r:id="rId17"/>
    <p:sldId id="270" r:id="rId18"/>
    <p:sldId id="271" r:id="rId19"/>
    <p:sldId id="260" r:id="rId20"/>
    <p:sldId id="280" r:id="rId21"/>
    <p:sldId id="281" r:id="rId22"/>
    <p:sldId id="282" r:id="rId23"/>
    <p:sldId id="283" r:id="rId24"/>
    <p:sldId id="284" r:id="rId25"/>
    <p:sldId id="285" r:id="rId26"/>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50000" saltData="CIjWuyjmd5gMr72W6M+4Lg" hashData="xKw7BqwyA8LvkFQcSMIDRlpkl6E" cryptProvider="" algIdExt="0" algIdExtSource="" cryptProviderTypeExt="0" cryptProviderTypeExtSourc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 Id="rId4" Type="http://schemas.openxmlformats.org/officeDocument/2006/relationships/image" Target="../media/image3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 Id="rId5" Type="http://schemas.openxmlformats.org/officeDocument/2006/relationships/image" Target="../media/image41.wmf"/><Relationship Id="rId4" Type="http://schemas.openxmlformats.org/officeDocument/2006/relationships/image" Target="../media/image40.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FDB2FEFB-4F46-4117-B1C3-2FBDA0696BF7}" type="datetimeFigureOut">
              <a:rPr lang="pt-BR" smtClean="0"/>
              <a:pPr/>
              <a:t>20/06/2012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CC71B42-D9D8-4F39-BB00-6A11C856159E}"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FDB2FEFB-4F46-4117-B1C3-2FBDA0696BF7}" type="datetimeFigureOut">
              <a:rPr lang="pt-BR" smtClean="0"/>
              <a:pPr/>
              <a:t>20/06/2012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CC71B42-D9D8-4F39-BB00-6A11C856159E}"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FDB2FEFB-4F46-4117-B1C3-2FBDA0696BF7}" type="datetimeFigureOut">
              <a:rPr lang="pt-BR" smtClean="0"/>
              <a:pPr/>
              <a:t>20/06/2012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CC71B42-D9D8-4F39-BB00-6A11C856159E}"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FDB2FEFB-4F46-4117-B1C3-2FBDA0696BF7}" type="datetimeFigureOut">
              <a:rPr lang="pt-BR" smtClean="0"/>
              <a:pPr/>
              <a:t>20/06/2012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CC71B42-D9D8-4F39-BB00-6A11C856159E}" type="slidenum">
              <a:rPr lang="pt-BR" smtClean="0"/>
              <a:pPr/>
              <a:t>‹nº›</a:t>
            </a:fld>
            <a:endParaRPr lang="pt-BR"/>
          </a:p>
        </p:txBody>
      </p:sp>
      <p:pic>
        <p:nvPicPr>
          <p:cNvPr id="7" name="Imagem 6" descr="Logotipo_Thiago.jpg"/>
          <p:cNvPicPr>
            <a:picLocks noChangeAspect="1"/>
          </p:cNvPicPr>
          <p:nvPr userDrawn="1"/>
        </p:nvPicPr>
        <p:blipFill>
          <a:blip r:embed="rId2">
            <a:clrChange>
              <a:clrFrom>
                <a:srgbClr val="FFFFFF"/>
              </a:clrFrom>
              <a:clrTo>
                <a:srgbClr val="FFFFFF">
                  <a:alpha val="0"/>
                </a:srgbClr>
              </a:clrTo>
            </a:clrChange>
            <a:duotone>
              <a:prstClr val="black"/>
              <a:schemeClr val="bg1">
                <a:lumMod val="95000"/>
                <a:tint val="45000"/>
                <a:satMod val="400000"/>
              </a:schemeClr>
            </a:duotone>
          </a:blip>
          <a:srcRect l="18248" t="3032" r="19322" b="19648"/>
          <a:stretch>
            <a:fillRect/>
          </a:stretch>
        </p:blipFill>
        <p:spPr>
          <a:xfrm>
            <a:off x="8143900" y="5912446"/>
            <a:ext cx="857255" cy="794909"/>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FDB2FEFB-4F46-4117-B1C3-2FBDA0696BF7}" type="datetimeFigureOut">
              <a:rPr lang="pt-BR" smtClean="0"/>
              <a:pPr/>
              <a:t>20/06/2012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CC71B42-D9D8-4F39-BB00-6A11C856159E}"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FDB2FEFB-4F46-4117-B1C3-2FBDA0696BF7}" type="datetimeFigureOut">
              <a:rPr lang="pt-BR" smtClean="0"/>
              <a:pPr/>
              <a:t>20/06/2012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CC71B42-D9D8-4F39-BB00-6A11C856159E}"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FDB2FEFB-4F46-4117-B1C3-2FBDA0696BF7}" type="datetimeFigureOut">
              <a:rPr lang="pt-BR" smtClean="0"/>
              <a:pPr/>
              <a:t>20/06/2012</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ACC71B42-D9D8-4F39-BB00-6A11C856159E}"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FDB2FEFB-4F46-4117-B1C3-2FBDA0696BF7}" type="datetimeFigureOut">
              <a:rPr lang="pt-BR" smtClean="0"/>
              <a:pPr/>
              <a:t>20/06/2012</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ACC71B42-D9D8-4F39-BB00-6A11C856159E}"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FDB2FEFB-4F46-4117-B1C3-2FBDA0696BF7}" type="datetimeFigureOut">
              <a:rPr lang="pt-BR" smtClean="0"/>
              <a:pPr/>
              <a:t>20/06/2012</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ACC71B42-D9D8-4F39-BB00-6A11C856159E}" type="slidenum">
              <a:rPr lang="pt-BR" smtClean="0"/>
              <a:pPr/>
              <a:t>‹nº›</a:t>
            </a:fld>
            <a:endParaRPr lang="pt-BR"/>
          </a:p>
        </p:txBody>
      </p:sp>
      <p:pic>
        <p:nvPicPr>
          <p:cNvPr id="5" name="Imagem 4" descr="Logotipo_Thiago.jpg"/>
          <p:cNvPicPr>
            <a:picLocks noChangeAspect="1"/>
          </p:cNvPicPr>
          <p:nvPr userDrawn="1"/>
        </p:nvPicPr>
        <p:blipFill>
          <a:blip r:embed="rId2">
            <a:clrChange>
              <a:clrFrom>
                <a:srgbClr val="FFFFFF"/>
              </a:clrFrom>
              <a:clrTo>
                <a:srgbClr val="FFFFFF">
                  <a:alpha val="0"/>
                </a:srgbClr>
              </a:clrTo>
            </a:clrChange>
            <a:duotone>
              <a:prstClr val="black"/>
              <a:schemeClr val="bg1">
                <a:lumMod val="95000"/>
                <a:tint val="45000"/>
                <a:satMod val="400000"/>
              </a:schemeClr>
            </a:duotone>
          </a:blip>
          <a:srcRect l="18248" t="3032" r="19322" b="19648"/>
          <a:stretch>
            <a:fillRect/>
          </a:stretch>
        </p:blipFill>
        <p:spPr>
          <a:xfrm>
            <a:off x="8143900" y="5912446"/>
            <a:ext cx="857255" cy="794909"/>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FDB2FEFB-4F46-4117-B1C3-2FBDA0696BF7}" type="datetimeFigureOut">
              <a:rPr lang="pt-BR" smtClean="0"/>
              <a:pPr/>
              <a:t>20/06/2012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CC71B42-D9D8-4F39-BB00-6A11C856159E}"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FDB2FEFB-4F46-4117-B1C3-2FBDA0696BF7}" type="datetimeFigureOut">
              <a:rPr lang="pt-BR" smtClean="0"/>
              <a:pPr/>
              <a:t>20/06/2012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CC71B42-D9D8-4F39-BB00-6A11C856159E}"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B2FEFB-4F46-4117-B1C3-2FBDA0696BF7}" type="datetimeFigureOut">
              <a:rPr lang="pt-BR" smtClean="0"/>
              <a:pPr/>
              <a:t>20/06/2012</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C71B42-D9D8-4F39-BB00-6A11C856159E}"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 Target="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youtu.be/X3yGSJE53kU"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image" Target="../media/image34.jpeg"/><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image" Target="../media/image35.jpeg"/><Relationship Id="rId7"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9.bin"/><Relationship Id="rId5" Type="http://schemas.openxmlformats.org/officeDocument/2006/relationships/oleObject" Target="../embeddings/oleObject8.bin"/><Relationship Id="rId4" Type="http://schemas.openxmlformats.org/officeDocument/2006/relationships/oleObject" Target="../embeddings/oleObject7.bin"/><Relationship Id="rId9" Type="http://schemas.openxmlformats.org/officeDocument/2006/relationships/oleObject" Target="../embeddings/oleObject12.bin"/></Relationships>
</file>

<file path=ppt/slides/_rels/slide23.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gif"/><Relationship Id="rId7" Type="http://schemas.openxmlformats.org/officeDocument/2006/relationships/image" Target="../media/image7.gif"/><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slide" Target="slide19.xml"/><Relationship Id="rId9"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 Target="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Imagem 9" descr="Rack_and_pinion_animation.gif"/>
          <p:cNvPicPr>
            <a:picLocks noChangeAspect="1"/>
          </p:cNvPicPr>
          <p:nvPr/>
        </p:nvPicPr>
        <p:blipFill>
          <a:blip r:embed="rId2"/>
          <a:stretch>
            <a:fillRect/>
          </a:stretch>
        </p:blipFill>
        <p:spPr>
          <a:xfrm>
            <a:off x="-1" y="0"/>
            <a:ext cx="6342659" cy="6858000"/>
          </a:xfrm>
          <a:prstGeom prst="rect">
            <a:avLst/>
          </a:prstGeom>
        </p:spPr>
      </p:pic>
      <p:sp>
        <p:nvSpPr>
          <p:cNvPr id="2" name="Título 1"/>
          <p:cNvSpPr>
            <a:spLocks noGrp="1"/>
          </p:cNvSpPr>
          <p:nvPr>
            <p:ph type="ctrTitle"/>
          </p:nvPr>
        </p:nvSpPr>
        <p:spPr>
          <a:xfrm>
            <a:off x="0" y="5214926"/>
            <a:ext cx="3143240" cy="1643074"/>
          </a:xfrm>
          <a:noFill/>
        </p:spPr>
        <p:txBody>
          <a:bodyPr>
            <a:noAutofit/>
            <a:scene3d>
              <a:camera prst="orthographicFront"/>
              <a:lightRig rig="balanced" dir="t">
                <a:rot lat="0" lon="0" rev="2100000"/>
              </a:lightRig>
            </a:scene3d>
            <a:sp3d extrusionH="57150" prstMaterial="metal">
              <a:bevelT w="38100" h="25400"/>
              <a:contourClr>
                <a:schemeClr val="bg2"/>
              </a:contourClr>
            </a:sp3d>
          </a:bodyPr>
          <a:lstStyle/>
          <a:p>
            <a:r>
              <a:rPr lang="pt-BR" sz="5400" b="1" dirty="0" smtClean="0">
                <a:ln w="50800"/>
                <a:solidFill>
                  <a:schemeClr val="bg1">
                    <a:shade val="50000"/>
                  </a:schemeClr>
                </a:solidFill>
              </a:rPr>
              <a:t>Máquina Simples</a:t>
            </a:r>
            <a:endParaRPr lang="pt-BR" sz="5400" b="1" dirty="0">
              <a:ln w="50800"/>
              <a:solidFill>
                <a:schemeClr val="bg1">
                  <a:shade val="50000"/>
                </a:schemeClr>
              </a:solidFill>
            </a:endParaRPr>
          </a:p>
        </p:txBody>
      </p:sp>
      <p:pic>
        <p:nvPicPr>
          <p:cNvPr id="8" name="Imagem 7" descr="Logotipo_Thiago.jpg"/>
          <p:cNvPicPr>
            <a:picLocks noChangeAspect="1"/>
          </p:cNvPicPr>
          <p:nvPr/>
        </p:nvPicPr>
        <p:blipFill>
          <a:blip r:embed="rId3">
            <a:clrChange>
              <a:clrFrom>
                <a:srgbClr val="FFFFFF"/>
              </a:clrFrom>
              <a:clrTo>
                <a:srgbClr val="FFFFFF">
                  <a:alpha val="0"/>
                </a:srgbClr>
              </a:clrTo>
            </a:clrChange>
          </a:blip>
          <a:srcRect l="15262" r="17968"/>
          <a:stretch>
            <a:fillRect/>
          </a:stretch>
        </p:blipFill>
        <p:spPr>
          <a:xfrm>
            <a:off x="6215073" y="1482592"/>
            <a:ext cx="2946293" cy="330372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57242" y="214290"/>
            <a:ext cx="8229600" cy="2543180"/>
          </a:xfrm>
        </p:spPr>
        <p:txBody>
          <a:bodyPr>
            <a:normAutofit/>
          </a:bodyPr>
          <a:lstStyle/>
          <a:p>
            <a:pPr marL="0" indent="0" algn="just">
              <a:buNone/>
            </a:pPr>
            <a:r>
              <a:rPr lang="pt-BR" sz="2400" dirty="0" smtClean="0"/>
              <a:t>1) Para levantar 500Kg, emprega-se uma alavanca de 1,50m. O ponto de aplicação e o ponto de apoio distante 0,30m. Qual a força que se deve aplicar na extremidade da alavanca para erguer a pedra?</a:t>
            </a:r>
          </a:p>
          <a:p>
            <a:pPr marL="0" indent="0" algn="just">
              <a:buNone/>
            </a:pPr>
            <a:endParaRPr lang="pt-BR" sz="2400" dirty="0"/>
          </a:p>
        </p:txBody>
      </p:sp>
      <p:pic>
        <p:nvPicPr>
          <p:cNvPr id="30722" name="Picture 2" descr="http://www.fisica.net/mecanicaclassica/alavancas_arquivos/image019.jp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786050" y="1500174"/>
            <a:ext cx="4214842" cy="2306455"/>
          </a:xfrm>
          <a:prstGeom prst="rect">
            <a:avLst/>
          </a:prstGeom>
          <a:noFill/>
        </p:spPr>
      </p:pic>
      <p:sp>
        <p:nvSpPr>
          <p:cNvPr id="6" name="CaixaDeTexto 5"/>
          <p:cNvSpPr txBox="1"/>
          <p:nvPr/>
        </p:nvSpPr>
        <p:spPr>
          <a:xfrm>
            <a:off x="357158" y="2857496"/>
            <a:ext cx="1278299" cy="1477328"/>
          </a:xfrm>
          <a:prstGeom prst="rect">
            <a:avLst/>
          </a:prstGeom>
          <a:noFill/>
        </p:spPr>
        <p:txBody>
          <a:bodyPr wrap="none" rtlCol="0">
            <a:spAutoFit/>
          </a:bodyPr>
          <a:lstStyle/>
          <a:p>
            <a:r>
              <a:rPr lang="pt-BR" dirty="0" smtClean="0"/>
              <a:t>Dados:</a:t>
            </a:r>
          </a:p>
          <a:p>
            <a:r>
              <a:rPr lang="pt-BR" dirty="0" smtClean="0"/>
              <a:t>m = 500 kg</a:t>
            </a:r>
          </a:p>
          <a:p>
            <a:r>
              <a:rPr lang="pt-BR" dirty="0" smtClean="0"/>
              <a:t>D</a:t>
            </a:r>
            <a:r>
              <a:rPr lang="pt-BR" baseline="-25000" dirty="0" smtClean="0"/>
              <a:t>1</a:t>
            </a:r>
            <a:r>
              <a:rPr lang="pt-BR" dirty="0" smtClean="0"/>
              <a:t> =  1,2 m</a:t>
            </a:r>
          </a:p>
          <a:p>
            <a:r>
              <a:rPr lang="pt-BR" dirty="0" smtClean="0"/>
              <a:t>D</a:t>
            </a:r>
            <a:r>
              <a:rPr lang="pt-BR" baseline="-25000" dirty="0" smtClean="0"/>
              <a:t>2</a:t>
            </a:r>
            <a:r>
              <a:rPr lang="pt-BR" dirty="0" smtClean="0"/>
              <a:t> = 0,3 m</a:t>
            </a:r>
          </a:p>
          <a:p>
            <a:r>
              <a:rPr lang="pt-BR" dirty="0" smtClean="0"/>
              <a:t>g = 10 m/s</a:t>
            </a:r>
            <a:r>
              <a:rPr lang="pt-BR" baseline="-25000" dirty="0" smtClean="0"/>
              <a:t>2</a:t>
            </a:r>
            <a:endParaRPr lang="pt-BR" baseline="-25000" dirty="0"/>
          </a:p>
        </p:txBody>
      </p:sp>
      <p:graphicFrame>
        <p:nvGraphicFramePr>
          <p:cNvPr id="8" name="Objeto 7"/>
          <p:cNvGraphicFramePr>
            <a:graphicFrameLocks noChangeAspect="1"/>
          </p:cNvGraphicFramePr>
          <p:nvPr/>
        </p:nvGraphicFramePr>
        <p:xfrm>
          <a:off x="3752848" y="4000504"/>
          <a:ext cx="3105168" cy="2746503"/>
        </p:xfrm>
        <a:graphic>
          <a:graphicData uri="http://schemas.openxmlformats.org/presentationml/2006/ole">
            <p:oleObj spid="_x0000_s30723" name="Equação" r:id="rId4" imgW="1066680" imgH="1346040" progId="Equation.3">
              <p:embed/>
            </p:oleObj>
          </a:graphicData>
        </a:graphic>
      </p:graphicFrame>
      <p:sp>
        <p:nvSpPr>
          <p:cNvPr id="9" name="CaixaDeTexto 8"/>
          <p:cNvSpPr txBox="1"/>
          <p:nvPr/>
        </p:nvSpPr>
        <p:spPr>
          <a:xfrm>
            <a:off x="142844" y="4371811"/>
            <a:ext cx="1928826" cy="1477328"/>
          </a:xfrm>
          <a:prstGeom prst="rect">
            <a:avLst/>
          </a:prstGeom>
          <a:noFill/>
        </p:spPr>
        <p:txBody>
          <a:bodyPr wrap="square" rtlCol="0">
            <a:spAutoFit/>
          </a:bodyPr>
          <a:lstStyle/>
          <a:p>
            <a:r>
              <a:rPr lang="pt-BR" dirty="0" smtClean="0"/>
              <a:t>A força resistente é o peso da pedra:</a:t>
            </a:r>
          </a:p>
          <a:p>
            <a:r>
              <a:rPr lang="pt-BR" dirty="0" smtClean="0"/>
              <a:t>P = m.g</a:t>
            </a:r>
          </a:p>
          <a:p>
            <a:r>
              <a:rPr lang="pt-BR" dirty="0" smtClean="0"/>
              <a:t>P = 500.10</a:t>
            </a:r>
          </a:p>
          <a:p>
            <a:r>
              <a:rPr lang="pt-BR" dirty="0" smtClean="0">
                <a:solidFill>
                  <a:srgbClr val="0070C0"/>
                </a:solidFill>
              </a:rPr>
              <a:t>P = 5000 N</a:t>
            </a:r>
            <a:endParaRPr lang="pt-BR" dirty="0">
              <a:solidFill>
                <a:srgbClr val="0070C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71414"/>
            <a:ext cx="8229600" cy="1143000"/>
          </a:xfrm>
        </p:spPr>
        <p:txBody>
          <a:bodyPr/>
          <a:lstStyle/>
          <a:p>
            <a:r>
              <a:rPr lang="pt-BR" dirty="0" smtClean="0"/>
              <a:t>Exercícios</a:t>
            </a:r>
            <a:endParaRPr lang="pt-BR" dirty="0"/>
          </a:p>
        </p:txBody>
      </p:sp>
      <p:sp>
        <p:nvSpPr>
          <p:cNvPr id="3" name="Espaço Reservado para Conteúdo 2"/>
          <p:cNvSpPr>
            <a:spLocks noGrp="1"/>
          </p:cNvSpPr>
          <p:nvPr>
            <p:ph idx="1"/>
          </p:nvPr>
        </p:nvSpPr>
        <p:spPr>
          <a:xfrm>
            <a:off x="242918" y="1214422"/>
            <a:ext cx="8686800" cy="4525963"/>
          </a:xfrm>
        </p:spPr>
        <p:txBody>
          <a:bodyPr>
            <a:normAutofit/>
          </a:bodyPr>
          <a:lstStyle/>
          <a:p>
            <a:pPr algn="just">
              <a:buNone/>
            </a:pPr>
            <a:r>
              <a:rPr lang="pt-BR" sz="2400" dirty="0" smtClean="0"/>
              <a:t>2)  É preciso erguer um peso de 1000kg por meio de uma alavanca; qual deve ser a força resistente (R) , se os braços de alavanca são 1,20m para a força potente (P) e 0,24m para a resistência?</a:t>
            </a:r>
          </a:p>
          <a:p>
            <a:pPr algn="just">
              <a:buNone/>
            </a:pPr>
            <a:endParaRPr lang="pt-BR" sz="2400" dirty="0" smtClean="0"/>
          </a:p>
          <a:p>
            <a:pPr algn="just">
              <a:buNone/>
            </a:pPr>
            <a:endParaRPr lang="pt-BR" sz="2400" dirty="0" smtClean="0"/>
          </a:p>
          <a:p>
            <a:pPr algn="just">
              <a:buNone/>
            </a:pPr>
            <a:endParaRPr lang="pt-BR" sz="2400" dirty="0" smtClean="0"/>
          </a:p>
          <a:p>
            <a:pPr algn="just">
              <a:buNone/>
            </a:pPr>
            <a:endParaRPr lang="pt-BR" sz="2400" dirty="0" smtClean="0"/>
          </a:p>
          <a:p>
            <a:pPr algn="just">
              <a:buNone/>
            </a:pPr>
            <a:r>
              <a:rPr lang="pt-BR" sz="2400" dirty="0" smtClean="0"/>
              <a:t>3) Qual o valor da força potente (P) aplicada a esta alavanca interfixa afim de se obter o equilíbrio?</a:t>
            </a:r>
          </a:p>
          <a:p>
            <a:pPr algn="just">
              <a:buNone/>
            </a:pPr>
            <a:endParaRPr lang="pt-BR" sz="2400" dirty="0"/>
          </a:p>
        </p:txBody>
      </p:sp>
      <p:pic>
        <p:nvPicPr>
          <p:cNvPr id="31746" name="Picture 2" descr="http://www.fisica.net/mecanicaclassica/alavancas_arquivos/image018.jpg"/>
          <p:cNvPicPr>
            <a:picLocks noChangeAspect="1" noChangeArrowheads="1"/>
          </p:cNvPicPr>
          <p:nvPr/>
        </p:nvPicPr>
        <p:blipFill>
          <a:blip r:embed="rId2">
            <a:clrChange>
              <a:clrFrom>
                <a:srgbClr val="FFFFFD"/>
              </a:clrFrom>
              <a:clrTo>
                <a:srgbClr val="FFFFFD">
                  <a:alpha val="0"/>
                </a:srgbClr>
              </a:clrTo>
            </a:clrChange>
          </a:blip>
          <a:srcRect/>
          <a:stretch>
            <a:fillRect/>
          </a:stretch>
        </p:blipFill>
        <p:spPr bwMode="auto">
          <a:xfrm>
            <a:off x="2928954" y="5100660"/>
            <a:ext cx="4000500" cy="1685926"/>
          </a:xfrm>
          <a:prstGeom prst="rect">
            <a:avLst/>
          </a:prstGeom>
          <a:noFill/>
        </p:spPr>
      </p:pic>
      <p:pic>
        <p:nvPicPr>
          <p:cNvPr id="31748" name="Picture 4" descr="http://www.fisica.net/mecanicaclassica/alavancas_arquivos/image020.jp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143240" y="2643182"/>
            <a:ext cx="3152775" cy="981076"/>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smtClean="0"/>
              <a:t>Alavanca Interfixa</a:t>
            </a:r>
            <a:endParaRPr lang="pt-BR" dirty="0"/>
          </a:p>
        </p:txBody>
      </p:sp>
      <p:pic>
        <p:nvPicPr>
          <p:cNvPr id="51202" name="Picture 2" descr="C:\Users\Thiago\Documents\Conhecer 2011.2\Máquinas Simles\Alavanca – Wikipédia, a enciclopédia livre_files\200px-LeverFirstClass.svg.png"/>
          <p:cNvPicPr>
            <a:picLocks noChangeAspect="1" noChangeArrowheads="1"/>
          </p:cNvPicPr>
          <p:nvPr/>
        </p:nvPicPr>
        <p:blipFill>
          <a:blip r:embed="rId2"/>
          <a:srcRect/>
          <a:stretch>
            <a:fillRect/>
          </a:stretch>
        </p:blipFill>
        <p:spPr bwMode="auto">
          <a:xfrm>
            <a:off x="1857356" y="1714488"/>
            <a:ext cx="5857916" cy="2928958"/>
          </a:xfrm>
          <a:prstGeom prst="rect">
            <a:avLst/>
          </a:prstGeom>
          <a:noFill/>
        </p:spPr>
      </p:pic>
      <p:sp>
        <p:nvSpPr>
          <p:cNvPr id="5" name="CaixaDeTexto 4"/>
          <p:cNvSpPr txBox="1"/>
          <p:nvPr/>
        </p:nvSpPr>
        <p:spPr>
          <a:xfrm>
            <a:off x="1643042" y="5274246"/>
            <a:ext cx="5951501" cy="369332"/>
          </a:xfrm>
          <a:prstGeom prst="rect">
            <a:avLst/>
          </a:prstGeom>
          <a:noFill/>
          <a:ln w="38100">
            <a:solidFill>
              <a:srgbClr val="FF0000"/>
            </a:solidFill>
          </a:ln>
        </p:spPr>
        <p:txBody>
          <a:bodyPr wrap="none" rtlCol="0">
            <a:spAutoFit/>
          </a:bodyPr>
          <a:lstStyle/>
          <a:p>
            <a:r>
              <a:rPr lang="pt-BR" dirty="0" smtClean="0"/>
              <a:t>A força potente P é aplicada entre o apoio e a força resistente</a:t>
            </a:r>
            <a:endParaRPr lang="pt-B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7" presetClass="emph" presetSubtype="2" repeatCount="indefinite" autoRev="1" fill="hold" nodeType="withEffect">
                                  <p:stCondLst>
                                    <p:cond delay="0"/>
                                  </p:stCondLst>
                                  <p:childTnLst>
                                    <p:animClr clrSpc="rgb">
                                      <p:cBhvr>
                                        <p:cTn id="10" dur="500" fill="hold"/>
                                        <p:tgtEl>
                                          <p:spTgt spid="5"/>
                                        </p:tgtEl>
                                        <p:attrNameLst>
                                          <p:attrName>stroke.color</p:attrName>
                                        </p:attrNameLst>
                                      </p:cBhvr>
                                      <p:to>
                                        <a:schemeClr val="hlink"/>
                                      </p:to>
                                    </p:animClr>
                                    <p:set>
                                      <p:cBhvr>
                                        <p:cTn id="11" dur="500" fill="hold"/>
                                        <p:tgtEl>
                                          <p:spTgt spid="5"/>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Alavanca </a:t>
            </a:r>
            <a:r>
              <a:rPr lang="pt-BR" dirty="0" err="1" smtClean="0"/>
              <a:t>Inter-resistente</a:t>
            </a:r>
            <a:endParaRPr lang="pt-BR" dirty="0"/>
          </a:p>
        </p:txBody>
      </p:sp>
      <p:pic>
        <p:nvPicPr>
          <p:cNvPr id="52226" name="Picture 2" descr="C:\Users\Thiago\Documents\Conhecer 2011.2\Máquinas Simles\Alavanca – Wikipédia, a enciclopédia livre_files\220px-LeverSecondClass.svg.png"/>
          <p:cNvPicPr>
            <a:picLocks noChangeAspect="1" noChangeArrowheads="1"/>
          </p:cNvPicPr>
          <p:nvPr/>
        </p:nvPicPr>
        <p:blipFill>
          <a:blip r:embed="rId2"/>
          <a:srcRect/>
          <a:stretch>
            <a:fillRect/>
          </a:stretch>
        </p:blipFill>
        <p:spPr bwMode="auto">
          <a:xfrm>
            <a:off x="1714480" y="1571612"/>
            <a:ext cx="6000790" cy="3000395"/>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Alavanca Interpotente</a:t>
            </a:r>
            <a:endParaRPr lang="pt-BR" dirty="0"/>
          </a:p>
        </p:txBody>
      </p:sp>
      <p:pic>
        <p:nvPicPr>
          <p:cNvPr id="53250" name="Picture 2" descr="C:\Users\Thiago\Documents\Conhecer 2011.2\Máquinas Simles\Alavanca – Wikipédia, a enciclopédia livre_files\220px-ThirdClassLever.svg.png"/>
          <p:cNvPicPr>
            <a:picLocks noChangeAspect="1" noChangeArrowheads="1"/>
          </p:cNvPicPr>
          <p:nvPr/>
        </p:nvPicPr>
        <p:blipFill>
          <a:blip r:embed="rId2"/>
          <a:srcRect/>
          <a:stretch>
            <a:fillRect/>
          </a:stretch>
        </p:blipFill>
        <p:spPr bwMode="auto">
          <a:xfrm>
            <a:off x="1928794" y="2500306"/>
            <a:ext cx="5286412" cy="2643206"/>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4314" y="428604"/>
            <a:ext cx="6215074" cy="1071546"/>
          </a:xfrm>
        </p:spPr>
        <p:txBody>
          <a:bodyPr>
            <a:normAutofit/>
          </a:bodyPr>
          <a:lstStyle/>
          <a:p>
            <a:pPr algn="just"/>
            <a:r>
              <a:rPr lang="pt-BR" sz="4000" dirty="0" smtClean="0"/>
              <a:t>Classificando as Alavancas:</a:t>
            </a:r>
            <a:endParaRPr lang="pt-BR" sz="4000" dirty="0"/>
          </a:p>
        </p:txBody>
      </p:sp>
      <p:pic>
        <p:nvPicPr>
          <p:cNvPr id="4" name="Espaço Reservado para Conteúdo 3" descr="image017.jpg"/>
          <p:cNvPicPr>
            <a:picLocks noGrp="1" noChangeAspect="1"/>
          </p:cNvPicPr>
          <p:nvPr>
            <p:ph idx="1"/>
          </p:nvPr>
        </p:nvPicPr>
        <p:blipFill>
          <a:blip r:embed="rId2">
            <a:clrChange>
              <a:clrFrom>
                <a:srgbClr val="FEFEFE"/>
              </a:clrFrom>
              <a:clrTo>
                <a:srgbClr val="FEFEFE">
                  <a:alpha val="0"/>
                </a:srgbClr>
              </a:clrTo>
            </a:clrChange>
          </a:blip>
          <a:stretch>
            <a:fillRect/>
          </a:stretch>
        </p:blipFill>
        <p:spPr>
          <a:xfrm>
            <a:off x="285720" y="2285992"/>
            <a:ext cx="4482735" cy="1571636"/>
          </a:xfrm>
        </p:spPr>
      </p:pic>
      <p:sp>
        <p:nvSpPr>
          <p:cNvPr id="6" name="Retângulo 5"/>
          <p:cNvSpPr/>
          <p:nvPr/>
        </p:nvSpPr>
        <p:spPr>
          <a:xfrm>
            <a:off x="6000760" y="357166"/>
            <a:ext cx="2641492" cy="1384995"/>
          </a:xfrm>
          <a:prstGeom prst="rect">
            <a:avLst/>
          </a:prstGeom>
        </p:spPr>
        <p:style>
          <a:lnRef idx="3">
            <a:schemeClr val="lt1"/>
          </a:lnRef>
          <a:fillRef idx="1">
            <a:schemeClr val="dk1"/>
          </a:fillRef>
          <a:effectRef idx="1">
            <a:schemeClr val="dk1"/>
          </a:effectRef>
          <a:fontRef idx="minor">
            <a:schemeClr val="lt1"/>
          </a:fontRef>
        </p:style>
        <p:txBody>
          <a:bodyPr wrap="none">
            <a:spAutoFit/>
          </a:bodyPr>
          <a:lstStyle/>
          <a:p>
            <a:pPr algn="ctr"/>
            <a:r>
              <a:rPr lang="pt-BR" sz="2800" b="1" dirty="0" smtClean="0">
                <a:solidFill>
                  <a:srgbClr val="00B050"/>
                </a:solidFill>
              </a:rPr>
              <a:t>Interfixa </a:t>
            </a:r>
            <a:endParaRPr lang="pt-BR" sz="2800" b="1" dirty="0" smtClean="0">
              <a:solidFill>
                <a:srgbClr val="0070C0"/>
              </a:solidFill>
            </a:endParaRPr>
          </a:p>
          <a:p>
            <a:pPr algn="ctr"/>
            <a:r>
              <a:rPr lang="pt-BR" sz="2800" b="1" dirty="0" err="1" smtClean="0">
                <a:solidFill>
                  <a:srgbClr val="0070C0"/>
                </a:solidFill>
              </a:rPr>
              <a:t>Inter-resistente</a:t>
            </a:r>
            <a:r>
              <a:rPr lang="pt-BR" sz="2800" b="1" dirty="0" smtClean="0">
                <a:solidFill>
                  <a:srgbClr val="0070C0"/>
                </a:solidFill>
              </a:rPr>
              <a:t>  </a:t>
            </a:r>
          </a:p>
          <a:p>
            <a:pPr algn="ctr"/>
            <a:r>
              <a:rPr lang="pt-BR" sz="2800" b="1" dirty="0" smtClean="0">
                <a:solidFill>
                  <a:srgbClr val="C00000"/>
                </a:solidFill>
              </a:rPr>
              <a:t>Interpotente</a:t>
            </a:r>
          </a:p>
        </p:txBody>
      </p:sp>
      <p:pic>
        <p:nvPicPr>
          <p:cNvPr id="13" name="Imagem 12" descr="image012.jpg"/>
          <p:cNvPicPr>
            <a:picLocks noChangeAspect="1"/>
          </p:cNvPicPr>
          <p:nvPr/>
        </p:nvPicPr>
        <p:blipFill>
          <a:blip r:embed="rId3">
            <a:clrChange>
              <a:clrFrom>
                <a:srgbClr val="FEFEFE"/>
              </a:clrFrom>
              <a:clrTo>
                <a:srgbClr val="FEFEFE">
                  <a:alpha val="0"/>
                </a:srgbClr>
              </a:clrTo>
            </a:clrChange>
          </a:blip>
          <a:stretch>
            <a:fillRect/>
          </a:stretch>
        </p:blipFill>
        <p:spPr>
          <a:xfrm>
            <a:off x="5715008" y="2214554"/>
            <a:ext cx="2763077" cy="2773999"/>
          </a:xfrm>
          <a:prstGeom prst="rect">
            <a:avLst/>
          </a:prstGeom>
        </p:spPr>
      </p:pic>
      <p:pic>
        <p:nvPicPr>
          <p:cNvPr id="20" name="Imagem 19" descr="image005.jpg"/>
          <p:cNvPicPr>
            <a:picLocks noChangeAspect="1"/>
          </p:cNvPicPr>
          <p:nvPr/>
        </p:nvPicPr>
        <p:blipFill>
          <a:blip r:embed="rId4">
            <a:clrChange>
              <a:clrFrom>
                <a:srgbClr val="FEFEFE"/>
              </a:clrFrom>
              <a:clrTo>
                <a:srgbClr val="FEFEFE">
                  <a:alpha val="0"/>
                </a:srgbClr>
              </a:clrTo>
            </a:clrChange>
          </a:blip>
          <a:stretch>
            <a:fillRect/>
          </a:stretch>
        </p:blipFill>
        <p:spPr>
          <a:xfrm>
            <a:off x="1285852" y="4143380"/>
            <a:ext cx="2986082" cy="2714620"/>
          </a:xfrm>
          <a:prstGeom prst="rect">
            <a:avLst/>
          </a:prstGeom>
        </p:spPr>
      </p:pic>
      <p:sp>
        <p:nvSpPr>
          <p:cNvPr id="21" name="CaixaDeTexto 20"/>
          <p:cNvSpPr txBox="1"/>
          <p:nvPr/>
        </p:nvSpPr>
        <p:spPr>
          <a:xfrm>
            <a:off x="2428860" y="1643050"/>
            <a:ext cx="1005403" cy="923330"/>
          </a:xfrm>
          <a:prstGeom prst="rect">
            <a:avLst/>
          </a:prstGeom>
          <a:noFill/>
        </p:spPr>
        <p:txBody>
          <a:bodyPr wrap="none" rtlCol="0">
            <a:spAutoFit/>
          </a:bodyPr>
          <a:lstStyle/>
          <a:p>
            <a:r>
              <a:rPr lang="pt-BR" sz="5400" dirty="0" smtClean="0"/>
              <a:t>(A)</a:t>
            </a:r>
            <a:endParaRPr lang="pt-BR" sz="5400" dirty="0"/>
          </a:p>
        </p:txBody>
      </p:sp>
      <p:sp>
        <p:nvSpPr>
          <p:cNvPr id="22" name="CaixaDeTexto 21"/>
          <p:cNvSpPr txBox="1"/>
          <p:nvPr/>
        </p:nvSpPr>
        <p:spPr>
          <a:xfrm>
            <a:off x="6500826" y="5072074"/>
            <a:ext cx="973343" cy="923330"/>
          </a:xfrm>
          <a:prstGeom prst="rect">
            <a:avLst/>
          </a:prstGeom>
          <a:noFill/>
        </p:spPr>
        <p:txBody>
          <a:bodyPr wrap="none" rtlCol="0">
            <a:spAutoFit/>
          </a:bodyPr>
          <a:lstStyle/>
          <a:p>
            <a:r>
              <a:rPr lang="pt-BR" sz="5400" dirty="0" smtClean="0"/>
              <a:t>(C)</a:t>
            </a:r>
            <a:endParaRPr lang="pt-BR" sz="5400" dirty="0"/>
          </a:p>
        </p:txBody>
      </p:sp>
      <p:sp>
        <p:nvSpPr>
          <p:cNvPr id="23" name="CaixaDeTexto 22"/>
          <p:cNvSpPr txBox="1"/>
          <p:nvPr/>
        </p:nvSpPr>
        <p:spPr>
          <a:xfrm>
            <a:off x="1304625" y="4791686"/>
            <a:ext cx="981359" cy="923330"/>
          </a:xfrm>
          <a:prstGeom prst="rect">
            <a:avLst/>
          </a:prstGeom>
          <a:noFill/>
        </p:spPr>
        <p:txBody>
          <a:bodyPr wrap="none" rtlCol="0">
            <a:spAutoFit/>
          </a:bodyPr>
          <a:lstStyle/>
          <a:p>
            <a:r>
              <a:rPr lang="pt-BR" sz="5400" dirty="0" smtClean="0"/>
              <a:t>(B)</a:t>
            </a:r>
            <a:endParaRPr lang="pt-BR" sz="5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p:cBhvr>
                                        <p:cTn id="6" dur="2000" fill="hold"/>
                                        <p:tgtEl>
                                          <p:spTgt spid="4"/>
                                        </p:tgtEl>
                                        <p:attrNameLst>
                                          <p:attrName>fillcolor</p:attrName>
                                        </p:attrNameLst>
                                      </p:cBhvr>
                                      <p:to>
                                        <a:schemeClr val="hlink"/>
                                      </p:to>
                                    </p:animClr>
                                    <p:set>
                                      <p:cBhvr>
                                        <p:cTn id="7" dur="2000" fill="hold"/>
                                        <p:tgtEl>
                                          <p:spTgt spid="4"/>
                                        </p:tgtEl>
                                        <p:attrNameLst>
                                          <p:attrName>fill.type</p:attrName>
                                        </p:attrNameLst>
                                      </p:cBhvr>
                                      <p:to>
                                        <p:strVal val="solid"/>
                                      </p:to>
                                    </p:set>
                                    <p:set>
                                      <p:cBhvr>
                                        <p:cTn id="8" dur="2000" fill="hold"/>
                                        <p:tgtEl>
                                          <p:spTgt spid="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descr="image010.jpg"/>
          <p:cNvPicPr>
            <a:picLocks noChangeAspect="1"/>
          </p:cNvPicPr>
          <p:nvPr/>
        </p:nvPicPr>
        <p:blipFill>
          <a:blip r:embed="rId2">
            <a:clrChange>
              <a:clrFrom>
                <a:srgbClr val="FEFEFE"/>
              </a:clrFrom>
              <a:clrTo>
                <a:srgbClr val="FEFEFE">
                  <a:alpha val="0"/>
                </a:srgbClr>
              </a:clrTo>
            </a:clrChange>
          </a:blip>
          <a:stretch>
            <a:fillRect/>
          </a:stretch>
        </p:blipFill>
        <p:spPr>
          <a:xfrm>
            <a:off x="5551749" y="3286124"/>
            <a:ext cx="3592283" cy="3143248"/>
          </a:xfrm>
          <a:prstGeom prst="rect">
            <a:avLst/>
          </a:prstGeom>
        </p:spPr>
      </p:pic>
      <p:pic>
        <p:nvPicPr>
          <p:cNvPr id="8" name="Imagem 7" descr="image009.jpg"/>
          <p:cNvPicPr>
            <a:picLocks noChangeAspect="1"/>
          </p:cNvPicPr>
          <p:nvPr/>
        </p:nvPicPr>
        <p:blipFill>
          <a:blip r:embed="rId3">
            <a:clrChange>
              <a:clrFrom>
                <a:srgbClr val="FEFEFE"/>
              </a:clrFrom>
              <a:clrTo>
                <a:srgbClr val="FEFEFE">
                  <a:alpha val="0"/>
                </a:srgbClr>
              </a:clrTo>
            </a:clrChange>
          </a:blip>
          <a:stretch>
            <a:fillRect/>
          </a:stretch>
        </p:blipFill>
        <p:spPr>
          <a:xfrm>
            <a:off x="2928926" y="142852"/>
            <a:ext cx="3786214" cy="3662751"/>
          </a:xfrm>
          <a:prstGeom prst="rect">
            <a:avLst/>
          </a:prstGeom>
        </p:spPr>
      </p:pic>
      <p:pic>
        <p:nvPicPr>
          <p:cNvPr id="10" name="Imagem 9" descr="image015.jpg"/>
          <p:cNvPicPr>
            <a:picLocks noChangeAspect="1"/>
          </p:cNvPicPr>
          <p:nvPr/>
        </p:nvPicPr>
        <p:blipFill>
          <a:blip r:embed="rId4">
            <a:clrChange>
              <a:clrFrom>
                <a:srgbClr val="FEFEFE"/>
              </a:clrFrom>
              <a:clrTo>
                <a:srgbClr val="FEFEFE">
                  <a:alpha val="0"/>
                </a:srgbClr>
              </a:clrTo>
            </a:clrChange>
          </a:blip>
          <a:stretch>
            <a:fillRect/>
          </a:stretch>
        </p:blipFill>
        <p:spPr>
          <a:xfrm>
            <a:off x="500034" y="4000504"/>
            <a:ext cx="2857520" cy="2489886"/>
          </a:xfrm>
          <a:prstGeom prst="rect">
            <a:avLst/>
          </a:prstGeom>
        </p:spPr>
      </p:pic>
      <p:sp>
        <p:nvSpPr>
          <p:cNvPr id="12" name="CaixaDeTexto 11"/>
          <p:cNvSpPr txBox="1"/>
          <p:nvPr/>
        </p:nvSpPr>
        <p:spPr>
          <a:xfrm>
            <a:off x="2071670" y="1428736"/>
            <a:ext cx="1031051" cy="923330"/>
          </a:xfrm>
          <a:prstGeom prst="rect">
            <a:avLst/>
          </a:prstGeom>
          <a:noFill/>
        </p:spPr>
        <p:txBody>
          <a:bodyPr wrap="none" rtlCol="0">
            <a:spAutoFit/>
          </a:bodyPr>
          <a:lstStyle/>
          <a:p>
            <a:r>
              <a:rPr lang="pt-BR" sz="5400" dirty="0" smtClean="0"/>
              <a:t>(D)</a:t>
            </a:r>
            <a:endParaRPr lang="pt-BR" sz="5400" dirty="0"/>
          </a:p>
        </p:txBody>
      </p:sp>
      <p:sp>
        <p:nvSpPr>
          <p:cNvPr id="13" name="CaixaDeTexto 12"/>
          <p:cNvSpPr txBox="1"/>
          <p:nvPr/>
        </p:nvSpPr>
        <p:spPr>
          <a:xfrm>
            <a:off x="2071670" y="5643578"/>
            <a:ext cx="942887" cy="923330"/>
          </a:xfrm>
          <a:prstGeom prst="rect">
            <a:avLst/>
          </a:prstGeom>
          <a:noFill/>
        </p:spPr>
        <p:txBody>
          <a:bodyPr wrap="none" rtlCol="0">
            <a:spAutoFit/>
          </a:bodyPr>
          <a:lstStyle/>
          <a:p>
            <a:r>
              <a:rPr lang="pt-BR" sz="5400" dirty="0" smtClean="0"/>
              <a:t>(E)</a:t>
            </a:r>
            <a:endParaRPr lang="pt-BR" sz="5400" dirty="0"/>
          </a:p>
        </p:txBody>
      </p:sp>
      <p:sp>
        <p:nvSpPr>
          <p:cNvPr id="14" name="CaixaDeTexto 13"/>
          <p:cNvSpPr txBox="1"/>
          <p:nvPr/>
        </p:nvSpPr>
        <p:spPr>
          <a:xfrm>
            <a:off x="7936233" y="2285992"/>
            <a:ext cx="922047" cy="923330"/>
          </a:xfrm>
          <a:prstGeom prst="rect">
            <a:avLst/>
          </a:prstGeom>
          <a:noFill/>
        </p:spPr>
        <p:txBody>
          <a:bodyPr wrap="none" rtlCol="0">
            <a:spAutoFit/>
          </a:bodyPr>
          <a:lstStyle/>
          <a:p>
            <a:r>
              <a:rPr lang="pt-BR" sz="5400" dirty="0" smtClean="0"/>
              <a:t>(F)</a:t>
            </a:r>
            <a:endParaRPr lang="pt-BR" sz="5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image014.jpg"/>
          <p:cNvPicPr>
            <a:picLocks noChangeAspect="1"/>
          </p:cNvPicPr>
          <p:nvPr/>
        </p:nvPicPr>
        <p:blipFill>
          <a:blip r:embed="rId2">
            <a:clrChange>
              <a:clrFrom>
                <a:srgbClr val="FEFEFE"/>
              </a:clrFrom>
              <a:clrTo>
                <a:srgbClr val="FEFEFE">
                  <a:alpha val="0"/>
                </a:srgbClr>
              </a:clrTo>
            </a:clrChange>
          </a:blip>
          <a:stretch>
            <a:fillRect/>
          </a:stretch>
        </p:blipFill>
        <p:spPr>
          <a:xfrm>
            <a:off x="785786" y="571480"/>
            <a:ext cx="4500594" cy="2547857"/>
          </a:xfrm>
          <a:prstGeom prst="rect">
            <a:avLst/>
          </a:prstGeom>
        </p:spPr>
      </p:pic>
      <p:pic>
        <p:nvPicPr>
          <p:cNvPr id="4" name="Imagem 3" descr="image013.jpg"/>
          <p:cNvPicPr>
            <a:picLocks noChangeAspect="1"/>
          </p:cNvPicPr>
          <p:nvPr/>
        </p:nvPicPr>
        <p:blipFill>
          <a:blip r:embed="rId3">
            <a:clrChange>
              <a:clrFrom>
                <a:srgbClr val="FEFEFE"/>
              </a:clrFrom>
              <a:clrTo>
                <a:srgbClr val="FEFEFE">
                  <a:alpha val="0"/>
                </a:srgbClr>
              </a:clrTo>
            </a:clrChange>
          </a:blip>
          <a:stretch>
            <a:fillRect/>
          </a:stretch>
        </p:blipFill>
        <p:spPr>
          <a:xfrm>
            <a:off x="3918084" y="3714752"/>
            <a:ext cx="5225916" cy="2500330"/>
          </a:xfrm>
          <a:prstGeom prst="rect">
            <a:avLst/>
          </a:prstGeom>
        </p:spPr>
      </p:pic>
      <p:pic>
        <p:nvPicPr>
          <p:cNvPr id="5" name="Imagem 4" descr="image007.jpg"/>
          <p:cNvPicPr>
            <a:picLocks noChangeAspect="1"/>
          </p:cNvPicPr>
          <p:nvPr/>
        </p:nvPicPr>
        <p:blipFill>
          <a:blip r:embed="rId4">
            <a:clrChange>
              <a:clrFrom>
                <a:srgbClr val="FEFEFE"/>
              </a:clrFrom>
              <a:clrTo>
                <a:srgbClr val="FEFEFE">
                  <a:alpha val="0"/>
                </a:srgbClr>
              </a:clrTo>
            </a:clrChange>
          </a:blip>
          <a:stretch>
            <a:fillRect/>
          </a:stretch>
        </p:blipFill>
        <p:spPr>
          <a:xfrm>
            <a:off x="6000760" y="642918"/>
            <a:ext cx="2729198" cy="2179568"/>
          </a:xfrm>
          <a:prstGeom prst="rect">
            <a:avLst/>
          </a:prstGeom>
        </p:spPr>
      </p:pic>
      <p:pic>
        <p:nvPicPr>
          <p:cNvPr id="6" name="Imagem 5" descr="image011.jpg"/>
          <p:cNvPicPr>
            <a:picLocks noChangeAspect="1"/>
          </p:cNvPicPr>
          <p:nvPr/>
        </p:nvPicPr>
        <p:blipFill>
          <a:blip r:embed="rId5">
            <a:clrChange>
              <a:clrFrom>
                <a:srgbClr val="FEFEFE"/>
              </a:clrFrom>
              <a:clrTo>
                <a:srgbClr val="FEFEFE">
                  <a:alpha val="0"/>
                </a:srgbClr>
              </a:clrTo>
            </a:clrChange>
          </a:blip>
          <a:stretch>
            <a:fillRect/>
          </a:stretch>
        </p:blipFill>
        <p:spPr>
          <a:xfrm>
            <a:off x="571472" y="4071942"/>
            <a:ext cx="3071797" cy="2000240"/>
          </a:xfrm>
          <a:prstGeom prst="rect">
            <a:avLst/>
          </a:prstGeom>
        </p:spPr>
      </p:pic>
      <p:sp>
        <p:nvSpPr>
          <p:cNvPr id="7" name="CaixaDeTexto 6"/>
          <p:cNvSpPr txBox="1"/>
          <p:nvPr/>
        </p:nvSpPr>
        <p:spPr>
          <a:xfrm>
            <a:off x="785786" y="928670"/>
            <a:ext cx="1042273" cy="923330"/>
          </a:xfrm>
          <a:prstGeom prst="rect">
            <a:avLst/>
          </a:prstGeom>
          <a:noFill/>
        </p:spPr>
        <p:txBody>
          <a:bodyPr wrap="none" rtlCol="0">
            <a:spAutoFit/>
          </a:bodyPr>
          <a:lstStyle/>
          <a:p>
            <a:r>
              <a:rPr lang="pt-BR" sz="5400" dirty="0" smtClean="0"/>
              <a:t>(G)</a:t>
            </a:r>
            <a:endParaRPr lang="pt-BR" sz="5400" dirty="0"/>
          </a:p>
        </p:txBody>
      </p:sp>
      <p:sp>
        <p:nvSpPr>
          <p:cNvPr id="8" name="CaixaDeTexto 7"/>
          <p:cNvSpPr txBox="1"/>
          <p:nvPr/>
        </p:nvSpPr>
        <p:spPr>
          <a:xfrm>
            <a:off x="6357950" y="357166"/>
            <a:ext cx="1035861" cy="923330"/>
          </a:xfrm>
          <a:prstGeom prst="rect">
            <a:avLst/>
          </a:prstGeom>
          <a:noFill/>
        </p:spPr>
        <p:txBody>
          <a:bodyPr wrap="none" rtlCol="0">
            <a:spAutoFit/>
          </a:bodyPr>
          <a:lstStyle/>
          <a:p>
            <a:r>
              <a:rPr lang="pt-BR" sz="5400" dirty="0" smtClean="0"/>
              <a:t>(H)</a:t>
            </a:r>
            <a:endParaRPr lang="pt-BR" sz="5400" dirty="0"/>
          </a:p>
        </p:txBody>
      </p:sp>
      <p:sp>
        <p:nvSpPr>
          <p:cNvPr id="9" name="CaixaDeTexto 8"/>
          <p:cNvSpPr txBox="1"/>
          <p:nvPr/>
        </p:nvSpPr>
        <p:spPr>
          <a:xfrm>
            <a:off x="1214414" y="3643314"/>
            <a:ext cx="779381" cy="923330"/>
          </a:xfrm>
          <a:prstGeom prst="rect">
            <a:avLst/>
          </a:prstGeom>
          <a:noFill/>
        </p:spPr>
        <p:txBody>
          <a:bodyPr wrap="none" rtlCol="0">
            <a:spAutoFit/>
          </a:bodyPr>
          <a:lstStyle/>
          <a:p>
            <a:r>
              <a:rPr lang="pt-BR" sz="5400" dirty="0" smtClean="0"/>
              <a:t>(I)</a:t>
            </a:r>
            <a:endParaRPr lang="pt-BR" sz="5400" dirty="0"/>
          </a:p>
        </p:txBody>
      </p:sp>
      <p:sp>
        <p:nvSpPr>
          <p:cNvPr id="10" name="CaixaDeTexto 9"/>
          <p:cNvSpPr txBox="1"/>
          <p:nvPr/>
        </p:nvSpPr>
        <p:spPr>
          <a:xfrm>
            <a:off x="4857752" y="3000372"/>
            <a:ext cx="825867" cy="923330"/>
          </a:xfrm>
          <a:prstGeom prst="rect">
            <a:avLst/>
          </a:prstGeom>
          <a:noFill/>
        </p:spPr>
        <p:txBody>
          <a:bodyPr wrap="none" rtlCol="0">
            <a:spAutoFit/>
          </a:bodyPr>
          <a:lstStyle/>
          <a:p>
            <a:r>
              <a:rPr lang="pt-BR" sz="5400" dirty="0" smtClean="0"/>
              <a:t>(J)</a:t>
            </a:r>
            <a:endParaRPr lang="pt-BR" sz="5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descr="image006.jpg"/>
          <p:cNvPicPr>
            <a:picLocks noChangeAspect="1"/>
          </p:cNvPicPr>
          <p:nvPr/>
        </p:nvPicPr>
        <p:blipFill>
          <a:blip r:embed="rId2">
            <a:clrChange>
              <a:clrFrom>
                <a:srgbClr val="FEFEFE"/>
              </a:clrFrom>
              <a:clrTo>
                <a:srgbClr val="FEFEFE">
                  <a:alpha val="0"/>
                </a:srgbClr>
              </a:clrTo>
            </a:clrChange>
          </a:blip>
          <a:stretch>
            <a:fillRect/>
          </a:stretch>
        </p:blipFill>
        <p:spPr>
          <a:xfrm>
            <a:off x="3714744" y="928670"/>
            <a:ext cx="4801646" cy="2071678"/>
          </a:xfrm>
          <a:prstGeom prst="rect">
            <a:avLst/>
          </a:prstGeom>
        </p:spPr>
      </p:pic>
      <p:pic>
        <p:nvPicPr>
          <p:cNvPr id="3" name="Imagem 2" descr="image016.jpg"/>
          <p:cNvPicPr>
            <a:picLocks noChangeAspect="1"/>
          </p:cNvPicPr>
          <p:nvPr/>
        </p:nvPicPr>
        <p:blipFill>
          <a:blip r:embed="rId3">
            <a:clrChange>
              <a:clrFrom>
                <a:srgbClr val="FEFEFE"/>
              </a:clrFrom>
              <a:clrTo>
                <a:srgbClr val="FEFEFE">
                  <a:alpha val="0"/>
                </a:srgbClr>
              </a:clrTo>
            </a:clrChange>
          </a:blip>
          <a:stretch>
            <a:fillRect/>
          </a:stretch>
        </p:blipFill>
        <p:spPr>
          <a:xfrm>
            <a:off x="285720" y="571480"/>
            <a:ext cx="2999294" cy="3643314"/>
          </a:xfrm>
          <a:prstGeom prst="rect">
            <a:avLst/>
          </a:prstGeom>
        </p:spPr>
      </p:pic>
      <p:pic>
        <p:nvPicPr>
          <p:cNvPr id="4" name="Imagem 3" descr="image008.jpg"/>
          <p:cNvPicPr>
            <a:picLocks noChangeAspect="1"/>
          </p:cNvPicPr>
          <p:nvPr/>
        </p:nvPicPr>
        <p:blipFill>
          <a:blip r:embed="rId4">
            <a:clrChange>
              <a:clrFrom>
                <a:srgbClr val="FEFEFE"/>
              </a:clrFrom>
              <a:clrTo>
                <a:srgbClr val="FEFEFE">
                  <a:alpha val="0"/>
                </a:srgbClr>
              </a:clrTo>
            </a:clrChange>
          </a:blip>
          <a:stretch>
            <a:fillRect/>
          </a:stretch>
        </p:blipFill>
        <p:spPr>
          <a:xfrm>
            <a:off x="3000364" y="3714752"/>
            <a:ext cx="4714918" cy="2871814"/>
          </a:xfrm>
          <a:prstGeom prst="rect">
            <a:avLst/>
          </a:prstGeom>
        </p:spPr>
      </p:pic>
      <p:sp>
        <p:nvSpPr>
          <p:cNvPr id="5" name="CaixaDeTexto 4"/>
          <p:cNvSpPr txBox="1"/>
          <p:nvPr/>
        </p:nvSpPr>
        <p:spPr>
          <a:xfrm>
            <a:off x="785786" y="4214818"/>
            <a:ext cx="896399" cy="923330"/>
          </a:xfrm>
          <a:prstGeom prst="rect">
            <a:avLst/>
          </a:prstGeom>
          <a:noFill/>
        </p:spPr>
        <p:txBody>
          <a:bodyPr wrap="none" rtlCol="0">
            <a:spAutoFit/>
          </a:bodyPr>
          <a:lstStyle/>
          <a:p>
            <a:r>
              <a:rPr lang="pt-BR" sz="5400" dirty="0" smtClean="0"/>
              <a:t>(L)</a:t>
            </a:r>
            <a:endParaRPr lang="pt-BR" sz="5400" dirty="0"/>
          </a:p>
        </p:txBody>
      </p:sp>
      <p:sp>
        <p:nvSpPr>
          <p:cNvPr id="6" name="CaixaDeTexto 5"/>
          <p:cNvSpPr txBox="1"/>
          <p:nvPr/>
        </p:nvSpPr>
        <p:spPr>
          <a:xfrm>
            <a:off x="5500694" y="2285992"/>
            <a:ext cx="1196161" cy="923330"/>
          </a:xfrm>
          <a:prstGeom prst="rect">
            <a:avLst/>
          </a:prstGeom>
          <a:noFill/>
        </p:spPr>
        <p:txBody>
          <a:bodyPr wrap="none" rtlCol="0">
            <a:spAutoFit/>
          </a:bodyPr>
          <a:lstStyle/>
          <a:p>
            <a:r>
              <a:rPr lang="pt-BR" sz="5400" dirty="0" smtClean="0"/>
              <a:t>(M)</a:t>
            </a:r>
            <a:endParaRPr lang="pt-BR" sz="5400" dirty="0"/>
          </a:p>
        </p:txBody>
      </p:sp>
      <p:sp>
        <p:nvSpPr>
          <p:cNvPr id="7" name="CaixaDeTexto 6"/>
          <p:cNvSpPr txBox="1"/>
          <p:nvPr/>
        </p:nvSpPr>
        <p:spPr>
          <a:xfrm>
            <a:off x="4071934" y="5934670"/>
            <a:ext cx="1051891" cy="923330"/>
          </a:xfrm>
          <a:prstGeom prst="rect">
            <a:avLst/>
          </a:prstGeom>
          <a:noFill/>
        </p:spPr>
        <p:txBody>
          <a:bodyPr wrap="none" rtlCol="0">
            <a:spAutoFit/>
          </a:bodyPr>
          <a:lstStyle/>
          <a:p>
            <a:r>
              <a:rPr lang="pt-BR" sz="5400" dirty="0" smtClean="0"/>
              <a:t>(N)</a:t>
            </a:r>
            <a:endParaRPr lang="pt-BR" sz="5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71536" y="0"/>
            <a:ext cx="4572032" cy="1143000"/>
          </a:xfrm>
        </p:spPr>
        <p:txBody>
          <a:bodyPr/>
          <a:lstStyle/>
          <a:p>
            <a:r>
              <a:rPr lang="pt-BR" dirty="0" smtClean="0">
                <a:hlinkClick r:id="rId2" action="ppaction://hlinksldjump"/>
              </a:rPr>
              <a:t>Roldana</a:t>
            </a:r>
            <a:r>
              <a:rPr lang="pt-BR" dirty="0" smtClean="0"/>
              <a:t> </a:t>
            </a:r>
            <a:endParaRPr lang="pt-BR" dirty="0"/>
          </a:p>
        </p:txBody>
      </p:sp>
      <p:sp>
        <p:nvSpPr>
          <p:cNvPr id="7" name="Retângulo 6"/>
          <p:cNvSpPr/>
          <p:nvPr/>
        </p:nvSpPr>
        <p:spPr>
          <a:xfrm>
            <a:off x="428596" y="1214422"/>
            <a:ext cx="8215370" cy="2492990"/>
          </a:xfrm>
          <a:prstGeom prst="rect">
            <a:avLst/>
          </a:prstGeom>
        </p:spPr>
        <p:txBody>
          <a:bodyPr wrap="square">
            <a:spAutoFit/>
          </a:bodyPr>
          <a:lstStyle/>
          <a:p>
            <a:pPr algn="just"/>
            <a:r>
              <a:rPr lang="pt-BR" sz="2000" dirty="0" smtClean="0"/>
              <a:t>Você já observou, em programas esportivos ou em filmes, que nas academias de ginástica os aparelhos de musculação são cheios de discos rígidos em torno dos quais há um fio, em que estão presas as cargas? </a:t>
            </a:r>
          </a:p>
          <a:p>
            <a:pPr algn="just"/>
            <a:endParaRPr lang="pt-BR" sz="2000" dirty="0" smtClean="0"/>
          </a:p>
          <a:p>
            <a:pPr algn="ctr"/>
            <a:r>
              <a:rPr lang="pt-BR" sz="2000" dirty="0" smtClean="0"/>
              <a:t>Esses discos são chamados de </a:t>
            </a:r>
            <a:r>
              <a:rPr lang="pt-BR" sz="2000" b="1" dirty="0" smtClean="0">
                <a:solidFill>
                  <a:srgbClr val="FF0000"/>
                </a:solidFill>
              </a:rPr>
              <a:t>ROLDANAS OU POLIAS </a:t>
            </a:r>
          </a:p>
          <a:p>
            <a:pPr algn="ctr"/>
            <a:endParaRPr lang="pt-BR" sz="2800" b="1" dirty="0" smtClean="0">
              <a:solidFill>
                <a:srgbClr val="FF0000"/>
              </a:solidFill>
            </a:endParaRPr>
          </a:p>
          <a:p>
            <a:pPr algn="ctr"/>
            <a:r>
              <a:rPr lang="pt-BR" sz="2800" dirty="0" smtClean="0"/>
              <a:t>Para que servem? E como funcionam?</a:t>
            </a:r>
            <a:endParaRPr lang="pt-BR" sz="2800" dirty="0"/>
          </a:p>
        </p:txBody>
      </p:sp>
      <p:pic>
        <p:nvPicPr>
          <p:cNvPr id="57350" name="Picture 6" descr="http://www.sobiologia.com.br/figuras/oitava_serie/roldanasmusculacao.jpg"/>
          <p:cNvPicPr>
            <a:picLocks noChangeAspect="1" noChangeArrowheads="1"/>
          </p:cNvPicPr>
          <p:nvPr/>
        </p:nvPicPr>
        <p:blipFill>
          <a:blip r:embed="rId3">
            <a:clrChange>
              <a:clrFrom>
                <a:srgbClr val="FFFFFF"/>
              </a:clrFrom>
              <a:clrTo>
                <a:srgbClr val="FFFFFF">
                  <a:alpha val="0"/>
                </a:srgbClr>
              </a:clrTo>
            </a:clrChange>
          </a:blip>
          <a:srcRect l="2197" t="2273" r="1122" b="2273"/>
          <a:stretch>
            <a:fillRect/>
          </a:stretch>
        </p:blipFill>
        <p:spPr bwMode="auto">
          <a:xfrm>
            <a:off x="3214678" y="3714752"/>
            <a:ext cx="3143272" cy="3000396"/>
          </a:xfrm>
          <a:prstGeom prst="rect">
            <a:avLst/>
          </a:prstGeom>
          <a:noFill/>
        </p:spPr>
      </p:pic>
      <p:sp>
        <p:nvSpPr>
          <p:cNvPr id="9" name="Elipse 8"/>
          <p:cNvSpPr/>
          <p:nvPr/>
        </p:nvSpPr>
        <p:spPr>
          <a:xfrm>
            <a:off x="4071934" y="3786190"/>
            <a:ext cx="357190" cy="2857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Elipse 9"/>
          <p:cNvSpPr/>
          <p:nvPr/>
        </p:nvSpPr>
        <p:spPr>
          <a:xfrm>
            <a:off x="5643570" y="4000504"/>
            <a:ext cx="357190" cy="2857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p:cTn id="7"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7">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par>
                                <p:cTn id="17" presetID="53"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nodeType="clickEffect">
                                  <p:stCondLst>
                                    <p:cond delay="0"/>
                                  </p:stCondLst>
                                  <p:childTnLst>
                                    <p:set>
                                      <p:cBhvr>
                                        <p:cTn id="25" dur="1" fill="hold">
                                          <p:stCondLst>
                                            <p:cond delay="0"/>
                                          </p:stCondLst>
                                        </p:cTn>
                                        <p:tgtEl>
                                          <p:spTgt spid="7">
                                            <p:txEl>
                                              <p:pRg st="4" end="4"/>
                                            </p:txEl>
                                          </p:spTgt>
                                        </p:tgtEl>
                                        <p:attrNameLst>
                                          <p:attrName>style.visibility</p:attrName>
                                        </p:attrNameLst>
                                      </p:cBhvr>
                                      <p:to>
                                        <p:strVal val="visible"/>
                                      </p:to>
                                    </p:set>
                                    <p:anim calcmode="lin" valueType="num">
                                      <p:cBhvr>
                                        <p:cTn id="26"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27" dur="500" fill="hold"/>
                                        <p:tgtEl>
                                          <p:spTgt spid="7">
                                            <p:txEl>
                                              <p:pRg st="4" end="4"/>
                                            </p:txEl>
                                          </p:spTgt>
                                        </p:tgtEl>
                                        <p:attrNameLst>
                                          <p:attrName>ppt_h</p:attrName>
                                        </p:attrNameLst>
                                      </p:cBhvr>
                                      <p:tavLst>
                                        <p:tav tm="0">
                                          <p:val>
                                            <p:fltVal val="0"/>
                                          </p:val>
                                        </p:tav>
                                        <p:tav tm="100000">
                                          <p:val>
                                            <p:strVal val="#ppt_h"/>
                                          </p:val>
                                        </p:tav>
                                      </p:tavLst>
                                    </p:anim>
                                    <p:animEffect transition="in" filter="fade">
                                      <p:cBhvr>
                                        <p:cTn id="28"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Botão de ação: Filme 2">
            <a:hlinkClick r:id="rId2" highlightClick="1"/>
          </p:cNvPr>
          <p:cNvSpPr/>
          <p:nvPr/>
        </p:nvSpPr>
        <p:spPr>
          <a:xfrm>
            <a:off x="3000364" y="2357430"/>
            <a:ext cx="3357586" cy="2143140"/>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3"/>
          <p:cNvSpPr/>
          <p:nvPr/>
        </p:nvSpPr>
        <p:spPr>
          <a:xfrm>
            <a:off x="1146334" y="5000636"/>
            <a:ext cx="6926128" cy="1077218"/>
          </a:xfrm>
          <a:prstGeom prst="rect">
            <a:avLst/>
          </a:prstGeom>
        </p:spPr>
        <p:txBody>
          <a:bodyPr wrap="none">
            <a:spAutoFit/>
          </a:bodyPr>
          <a:lstStyle/>
          <a:p>
            <a:pPr algn="ctr"/>
            <a:r>
              <a:rPr lang="pt-BR" sz="3200" dirty="0" smtClean="0">
                <a:solidFill>
                  <a:schemeClr val="bg1"/>
                </a:solidFill>
              </a:rPr>
              <a:t>O vídeo pode ser acessado no endereço:</a:t>
            </a:r>
          </a:p>
          <a:p>
            <a:pPr algn="ctr"/>
            <a:r>
              <a:rPr lang="pt-BR" sz="3200" dirty="0" smtClean="0">
                <a:solidFill>
                  <a:schemeClr val="bg1"/>
                </a:solidFill>
              </a:rPr>
              <a:t>http</a:t>
            </a:r>
            <a:r>
              <a:rPr lang="pt-BR" sz="3200" dirty="0" smtClean="0">
                <a:solidFill>
                  <a:schemeClr val="bg1"/>
                </a:solidFill>
              </a:rPr>
              <a:t>://youtu.be/X3yGSJE53kU</a:t>
            </a:r>
            <a:endParaRPr lang="pt-BR" sz="3200"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0" y="571480"/>
            <a:ext cx="9144000" cy="7858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ítulo 1"/>
          <p:cNvSpPr>
            <a:spLocks noGrp="1"/>
          </p:cNvSpPr>
          <p:nvPr>
            <p:ph type="title"/>
          </p:nvPr>
        </p:nvSpPr>
        <p:spPr>
          <a:xfrm>
            <a:off x="557242" y="357174"/>
            <a:ext cx="8229600" cy="1143000"/>
          </a:xfrm>
        </p:spPr>
        <p:txBody>
          <a:bodyPr/>
          <a:lstStyle/>
          <a:p>
            <a:r>
              <a:rPr lang="pt-BR" dirty="0" smtClean="0">
                <a:solidFill>
                  <a:schemeClr val="bg1"/>
                </a:solidFill>
              </a:rPr>
              <a:t>Tipos de Roldanas</a:t>
            </a:r>
            <a:endParaRPr lang="pt-BR" dirty="0">
              <a:solidFill>
                <a:schemeClr val="bg1"/>
              </a:solidFill>
            </a:endParaRPr>
          </a:p>
        </p:txBody>
      </p:sp>
      <p:sp>
        <p:nvSpPr>
          <p:cNvPr id="7" name="CaixaDeTexto 6"/>
          <p:cNvSpPr txBox="1"/>
          <p:nvPr/>
        </p:nvSpPr>
        <p:spPr>
          <a:xfrm>
            <a:off x="1857356" y="5445641"/>
            <a:ext cx="1247457" cy="769441"/>
          </a:xfrm>
          <a:prstGeom prst="rect">
            <a:avLst/>
          </a:prstGeom>
          <a:noFill/>
        </p:spPr>
        <p:txBody>
          <a:bodyPr wrap="none" rtlCol="0">
            <a:spAutoFit/>
          </a:bodyPr>
          <a:lstStyle/>
          <a:p>
            <a:r>
              <a:rPr lang="pt-BR"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Fixa</a:t>
            </a:r>
            <a:endParaRPr lang="pt-BR" sz="4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CaixaDeTexto 7"/>
          <p:cNvSpPr txBox="1"/>
          <p:nvPr/>
        </p:nvSpPr>
        <p:spPr>
          <a:xfrm>
            <a:off x="5857884" y="5429264"/>
            <a:ext cx="1898277" cy="769441"/>
          </a:xfrm>
          <a:prstGeom prst="rect">
            <a:avLst/>
          </a:prstGeom>
          <a:noFill/>
        </p:spPr>
        <p:txBody>
          <a:bodyPr wrap="none" rtlCol="0">
            <a:spAutoFit/>
          </a:bodyPr>
          <a:lstStyle/>
          <a:p>
            <a:r>
              <a:rPr lang="pt-BR"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Móvel</a:t>
            </a:r>
            <a:endParaRPr lang="pt-BR" sz="4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grpSp>
        <p:nvGrpSpPr>
          <p:cNvPr id="20" name="Grupo 19"/>
          <p:cNvGrpSpPr/>
          <p:nvPr/>
        </p:nvGrpSpPr>
        <p:grpSpPr>
          <a:xfrm>
            <a:off x="71406" y="1127050"/>
            <a:ext cx="3643338" cy="3873586"/>
            <a:chOff x="71406" y="1127050"/>
            <a:chExt cx="3643338" cy="3873586"/>
          </a:xfrm>
        </p:grpSpPr>
        <p:pic>
          <p:nvPicPr>
            <p:cNvPr id="4" name="Picture 2" descr="Ficheiro:Polea-simple-fija.jp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71406" y="1127050"/>
              <a:ext cx="3643338" cy="3873586"/>
            </a:xfrm>
            <a:prstGeom prst="rect">
              <a:avLst/>
            </a:prstGeom>
            <a:noFill/>
          </p:spPr>
        </p:pic>
        <p:sp>
          <p:nvSpPr>
            <p:cNvPr id="12" name="Retângulo 11"/>
            <p:cNvSpPr/>
            <p:nvPr/>
          </p:nvSpPr>
          <p:spPr>
            <a:xfrm>
              <a:off x="928662" y="2786058"/>
              <a:ext cx="428628" cy="2857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Retângulo 12"/>
            <p:cNvSpPr/>
            <p:nvPr/>
          </p:nvSpPr>
          <p:spPr>
            <a:xfrm>
              <a:off x="3000364" y="2857496"/>
              <a:ext cx="428628" cy="2952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p:cNvSpPr/>
            <p:nvPr/>
          </p:nvSpPr>
          <p:spPr>
            <a:xfrm>
              <a:off x="3000364" y="4143380"/>
              <a:ext cx="428628" cy="2857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etângulo 14"/>
            <p:cNvSpPr/>
            <p:nvPr/>
          </p:nvSpPr>
          <p:spPr>
            <a:xfrm>
              <a:off x="71438" y="4357694"/>
              <a:ext cx="428596" cy="2857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nvGrpSpPr>
          <p:cNvPr id="21" name="Grupo 20"/>
          <p:cNvGrpSpPr/>
          <p:nvPr/>
        </p:nvGrpSpPr>
        <p:grpSpPr>
          <a:xfrm>
            <a:off x="5286380" y="1190628"/>
            <a:ext cx="2428892" cy="4024322"/>
            <a:chOff x="5286380" y="1190628"/>
            <a:chExt cx="2428892" cy="4024322"/>
          </a:xfrm>
        </p:grpSpPr>
        <p:pic>
          <p:nvPicPr>
            <p:cNvPr id="5" name="Picture 4" descr="http://www.sobiologia.com.br/figuras/oitava_serie/roldanas2.jp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286380" y="1190628"/>
              <a:ext cx="2305458" cy="4024322"/>
            </a:xfrm>
            <a:prstGeom prst="rect">
              <a:avLst/>
            </a:prstGeom>
            <a:noFill/>
          </p:spPr>
        </p:pic>
        <p:sp>
          <p:nvSpPr>
            <p:cNvPr id="16" name="Retângulo 15"/>
            <p:cNvSpPr/>
            <p:nvPr/>
          </p:nvSpPr>
          <p:spPr>
            <a:xfrm>
              <a:off x="6929454" y="4572008"/>
              <a:ext cx="428628" cy="2857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Retângulo 16"/>
            <p:cNvSpPr/>
            <p:nvPr/>
          </p:nvSpPr>
          <p:spPr>
            <a:xfrm>
              <a:off x="7286644" y="2071678"/>
              <a:ext cx="428628" cy="2857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Retângulo 17"/>
            <p:cNvSpPr/>
            <p:nvPr/>
          </p:nvSpPr>
          <p:spPr>
            <a:xfrm>
              <a:off x="5643570" y="1714488"/>
              <a:ext cx="428628" cy="2857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par>
                                <p:cTn id="22" presetID="53" presetClass="entr" presetSubtype="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p:cNvSpPr/>
          <p:nvPr/>
        </p:nvSpPr>
        <p:spPr>
          <a:xfrm>
            <a:off x="0" y="142852"/>
            <a:ext cx="9144000" cy="7858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ítulo 1"/>
          <p:cNvSpPr>
            <a:spLocks noGrp="1"/>
          </p:cNvSpPr>
          <p:nvPr>
            <p:ph type="title"/>
          </p:nvPr>
        </p:nvSpPr>
        <p:spPr>
          <a:xfrm>
            <a:off x="457200" y="-24"/>
            <a:ext cx="8229600" cy="1143000"/>
          </a:xfrm>
        </p:spPr>
        <p:txBody>
          <a:bodyPr/>
          <a:lstStyle/>
          <a:p>
            <a:pPr algn="r"/>
            <a:r>
              <a:rPr lang="pt-BR" dirty="0" smtClean="0">
                <a:solidFill>
                  <a:schemeClr val="bg1"/>
                </a:solidFill>
              </a:rPr>
              <a:t>Roldana Fixa</a:t>
            </a:r>
            <a:endParaRPr lang="pt-BR" dirty="0">
              <a:solidFill>
                <a:schemeClr val="bg1"/>
              </a:solidFill>
            </a:endParaRPr>
          </a:p>
        </p:txBody>
      </p:sp>
      <p:pic>
        <p:nvPicPr>
          <p:cNvPr id="4" name="Picture 2" descr="Ficheiro:Polea-simple-fija.jp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85720" y="739701"/>
            <a:ext cx="3643338" cy="3873586"/>
          </a:xfrm>
          <a:prstGeom prst="rect">
            <a:avLst/>
          </a:prstGeom>
          <a:noFill/>
        </p:spPr>
      </p:pic>
      <p:graphicFrame>
        <p:nvGraphicFramePr>
          <p:cNvPr id="5" name="Objeto 4"/>
          <p:cNvGraphicFramePr>
            <a:graphicFrameLocks noChangeAspect="1"/>
          </p:cNvGraphicFramePr>
          <p:nvPr/>
        </p:nvGraphicFramePr>
        <p:xfrm>
          <a:off x="255561" y="3714752"/>
          <a:ext cx="458787" cy="530225"/>
        </p:xfrm>
        <a:graphic>
          <a:graphicData uri="http://schemas.openxmlformats.org/presentationml/2006/ole">
            <p:oleObj spid="_x0000_s68610" name="Equação" r:id="rId4" imgW="164880" imgH="203040" progId="Equation.3">
              <p:embed/>
            </p:oleObj>
          </a:graphicData>
        </a:graphic>
      </p:graphicFrame>
      <p:graphicFrame>
        <p:nvGraphicFramePr>
          <p:cNvPr id="6" name="Object 3"/>
          <p:cNvGraphicFramePr>
            <a:graphicFrameLocks noChangeAspect="1"/>
          </p:cNvGraphicFramePr>
          <p:nvPr/>
        </p:nvGraphicFramePr>
        <p:xfrm>
          <a:off x="3249614" y="3756028"/>
          <a:ext cx="307975" cy="357188"/>
        </p:xfrm>
        <a:graphic>
          <a:graphicData uri="http://schemas.openxmlformats.org/presentationml/2006/ole">
            <p:oleObj spid="_x0000_s68611" name="Equação" r:id="rId5" imgW="152280" imgH="203040" progId="Equation.3">
              <p:embed/>
            </p:oleObj>
          </a:graphicData>
        </a:graphic>
      </p:graphicFrame>
      <p:graphicFrame>
        <p:nvGraphicFramePr>
          <p:cNvPr id="68612" name="Object 4"/>
          <p:cNvGraphicFramePr>
            <a:graphicFrameLocks noChangeAspect="1"/>
          </p:cNvGraphicFramePr>
          <p:nvPr/>
        </p:nvGraphicFramePr>
        <p:xfrm>
          <a:off x="3214678" y="2255833"/>
          <a:ext cx="357190" cy="451505"/>
        </p:xfrm>
        <a:graphic>
          <a:graphicData uri="http://schemas.openxmlformats.org/presentationml/2006/ole">
            <p:oleObj spid="_x0000_s68612" name="Equação" r:id="rId6" imgW="139680" imgH="203040" progId="Equation.3">
              <p:embed/>
            </p:oleObj>
          </a:graphicData>
        </a:graphic>
      </p:graphicFrame>
      <p:graphicFrame>
        <p:nvGraphicFramePr>
          <p:cNvPr id="68613" name="Object 5"/>
          <p:cNvGraphicFramePr>
            <a:graphicFrameLocks noChangeAspect="1"/>
          </p:cNvGraphicFramePr>
          <p:nvPr/>
        </p:nvGraphicFramePr>
        <p:xfrm>
          <a:off x="1214416" y="2255833"/>
          <a:ext cx="357188" cy="450850"/>
        </p:xfrm>
        <a:graphic>
          <a:graphicData uri="http://schemas.openxmlformats.org/presentationml/2006/ole">
            <p:oleObj spid="_x0000_s68613" name="Equação" r:id="rId7" imgW="139680" imgH="203040" progId="Equation.3">
              <p:embed/>
            </p:oleObj>
          </a:graphicData>
        </a:graphic>
      </p:graphicFrame>
      <p:graphicFrame>
        <p:nvGraphicFramePr>
          <p:cNvPr id="10" name="Espaço Reservado para Conteúdo 9"/>
          <p:cNvGraphicFramePr>
            <a:graphicFrameLocks noChangeAspect="1"/>
          </p:cNvGraphicFramePr>
          <p:nvPr>
            <p:ph idx="1"/>
          </p:nvPr>
        </p:nvGraphicFramePr>
        <p:xfrm>
          <a:off x="1714480" y="4572008"/>
          <a:ext cx="6000759" cy="2241564"/>
        </p:xfrm>
        <a:graphic>
          <a:graphicData uri="http://schemas.openxmlformats.org/presentationml/2006/ole">
            <p:oleObj spid="_x0000_s68614" name="Equação" r:id="rId8" imgW="2374560" imgH="914400" progId="Equation.3">
              <p:embed/>
            </p:oleObj>
          </a:graphicData>
        </a:graphic>
      </p:graphicFrame>
      <p:sp>
        <p:nvSpPr>
          <p:cNvPr id="11" name="Elipse 10"/>
          <p:cNvSpPr/>
          <p:nvPr/>
        </p:nvSpPr>
        <p:spPr>
          <a:xfrm>
            <a:off x="214282" y="3857628"/>
            <a:ext cx="571504" cy="5000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Elipse 11"/>
          <p:cNvSpPr/>
          <p:nvPr/>
        </p:nvSpPr>
        <p:spPr>
          <a:xfrm>
            <a:off x="3071802" y="3643314"/>
            <a:ext cx="571504" cy="5000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de cantos arredondados 13"/>
          <p:cNvSpPr/>
          <p:nvPr/>
        </p:nvSpPr>
        <p:spPr>
          <a:xfrm>
            <a:off x="4143372" y="6286520"/>
            <a:ext cx="1071570" cy="50006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etângulo 14"/>
          <p:cNvSpPr/>
          <p:nvPr/>
        </p:nvSpPr>
        <p:spPr>
          <a:xfrm>
            <a:off x="3929058" y="1615377"/>
            <a:ext cx="5357850" cy="1384995"/>
          </a:xfrm>
          <a:prstGeom prst="rect">
            <a:avLst/>
          </a:prstGeom>
        </p:spPr>
        <p:txBody>
          <a:bodyPr wrap="square">
            <a:spAutoFit/>
          </a:bodyPr>
          <a:lstStyle/>
          <a:p>
            <a:r>
              <a:rPr lang="pt-BR" sz="2800" dirty="0" smtClean="0"/>
              <a:t>Facilita a realização de um esforço por </a:t>
            </a:r>
            <a:r>
              <a:rPr lang="pt-BR" sz="2800" dirty="0" smtClean="0">
                <a:solidFill>
                  <a:srgbClr val="FF0000"/>
                </a:solidFill>
              </a:rPr>
              <a:t>mudar a direção da força </a:t>
            </a:r>
            <a:r>
              <a:rPr lang="pt-BR" sz="2800" dirty="0" smtClean="0"/>
              <a:t>que seria necessária. </a:t>
            </a:r>
            <a:endParaRPr lang="pt-BR"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0" fill="hold" nodeType="clickEffect">
                                  <p:stCondLst>
                                    <p:cond delay="0"/>
                                  </p:stCondLst>
                                  <p:childTnLst>
                                    <p:anim calcmode="lin" valueType="num">
                                      <p:cBhvr>
                                        <p:cTn id="13" dur="500"/>
                                        <p:tgtEl>
                                          <p:spTgt spid="5"/>
                                        </p:tgtEl>
                                        <p:attrNameLst>
                                          <p:attrName>ppt_w</p:attrName>
                                        </p:attrNameLst>
                                      </p:cBhvr>
                                      <p:tavLst>
                                        <p:tav tm="0">
                                          <p:val>
                                            <p:strVal val="ppt_w"/>
                                          </p:val>
                                        </p:tav>
                                        <p:tav tm="100000">
                                          <p:val>
                                            <p:fltVal val="0"/>
                                          </p:val>
                                        </p:tav>
                                      </p:tavLst>
                                    </p:anim>
                                    <p:anim calcmode="lin" valueType="num">
                                      <p:cBhvr>
                                        <p:cTn id="14" dur="500"/>
                                        <p:tgtEl>
                                          <p:spTgt spid="5"/>
                                        </p:tgtEl>
                                        <p:attrNameLst>
                                          <p:attrName>ppt_h</p:attrName>
                                        </p:attrNameLst>
                                      </p:cBhvr>
                                      <p:tavLst>
                                        <p:tav tm="0">
                                          <p:val>
                                            <p:strVal val="ppt_h"/>
                                          </p:val>
                                        </p:tav>
                                        <p:tav tm="100000">
                                          <p:val>
                                            <p:fltVal val="0"/>
                                          </p:val>
                                        </p:tav>
                                      </p:tavLst>
                                    </p:anim>
                                    <p:animEffect transition="out" filter="fade">
                                      <p:cBhvr>
                                        <p:cTn id="15" dur="500"/>
                                        <p:tgtEl>
                                          <p:spTgt spid="5"/>
                                        </p:tgtEl>
                                      </p:cBhvr>
                                    </p:animEffect>
                                    <p:set>
                                      <p:cBhvr>
                                        <p:cTn id="16" dur="1" fill="hold">
                                          <p:stCondLst>
                                            <p:cond delay="499"/>
                                          </p:stCondLst>
                                        </p:cTn>
                                        <p:tgtEl>
                                          <p:spTgt spid="5"/>
                                        </p:tgtEl>
                                        <p:attrNameLst>
                                          <p:attrName>style.visibility</p:attrName>
                                        </p:attrNameLst>
                                      </p:cBhvr>
                                      <p:to>
                                        <p:strVal val="hidden"/>
                                      </p:to>
                                    </p:set>
                                  </p:childTnLst>
                                </p:cTn>
                              </p:par>
                              <p:par>
                                <p:cTn id="17" presetID="53" presetClass="exit" presetSubtype="0" fill="hold" nodeType="withEffect">
                                  <p:stCondLst>
                                    <p:cond delay="0"/>
                                  </p:stCondLst>
                                  <p:childTnLst>
                                    <p:anim calcmode="lin" valueType="num">
                                      <p:cBhvr>
                                        <p:cTn id="18" dur="500"/>
                                        <p:tgtEl>
                                          <p:spTgt spid="6"/>
                                        </p:tgtEl>
                                        <p:attrNameLst>
                                          <p:attrName>ppt_w</p:attrName>
                                        </p:attrNameLst>
                                      </p:cBhvr>
                                      <p:tavLst>
                                        <p:tav tm="0">
                                          <p:val>
                                            <p:strVal val="ppt_w"/>
                                          </p:val>
                                        </p:tav>
                                        <p:tav tm="100000">
                                          <p:val>
                                            <p:fltVal val="0"/>
                                          </p:val>
                                        </p:tav>
                                      </p:tavLst>
                                    </p:anim>
                                    <p:anim calcmode="lin" valueType="num">
                                      <p:cBhvr>
                                        <p:cTn id="19" dur="500"/>
                                        <p:tgtEl>
                                          <p:spTgt spid="6"/>
                                        </p:tgtEl>
                                        <p:attrNameLst>
                                          <p:attrName>ppt_h</p:attrName>
                                        </p:attrNameLst>
                                      </p:cBhvr>
                                      <p:tavLst>
                                        <p:tav tm="0">
                                          <p:val>
                                            <p:strVal val="ppt_h"/>
                                          </p:val>
                                        </p:tav>
                                        <p:tav tm="100000">
                                          <p:val>
                                            <p:fltVal val="0"/>
                                          </p:val>
                                        </p:tav>
                                      </p:tavLst>
                                    </p:anim>
                                    <p:animEffect transition="out" filter="fade">
                                      <p:cBhvr>
                                        <p:cTn id="20" dur="500"/>
                                        <p:tgtEl>
                                          <p:spTgt spid="6"/>
                                        </p:tgtEl>
                                      </p:cBhvr>
                                    </p:animEffect>
                                    <p:set>
                                      <p:cBhvr>
                                        <p:cTn id="21" dur="1" fill="hold">
                                          <p:stCondLst>
                                            <p:cond delay="499"/>
                                          </p:stCondLst>
                                        </p:cTn>
                                        <p:tgtEl>
                                          <p:spTgt spid="6"/>
                                        </p:tgtEl>
                                        <p:attrNameLst>
                                          <p:attrName>style.visibility</p:attrName>
                                        </p:attrNameLst>
                                      </p:cBhvr>
                                      <p:to>
                                        <p:strVal val="hidden"/>
                                      </p:to>
                                    </p:set>
                                  </p:childTnLst>
                                </p:cTn>
                              </p:par>
                              <p:par>
                                <p:cTn id="22" presetID="53" presetClass="exit" presetSubtype="0" fill="hold" nodeType="withEffect">
                                  <p:stCondLst>
                                    <p:cond delay="0"/>
                                  </p:stCondLst>
                                  <p:childTnLst>
                                    <p:anim calcmode="lin" valueType="num">
                                      <p:cBhvr>
                                        <p:cTn id="23" dur="500"/>
                                        <p:tgtEl>
                                          <p:spTgt spid="68612"/>
                                        </p:tgtEl>
                                        <p:attrNameLst>
                                          <p:attrName>ppt_w</p:attrName>
                                        </p:attrNameLst>
                                      </p:cBhvr>
                                      <p:tavLst>
                                        <p:tav tm="0">
                                          <p:val>
                                            <p:strVal val="ppt_w"/>
                                          </p:val>
                                        </p:tav>
                                        <p:tav tm="100000">
                                          <p:val>
                                            <p:fltVal val="0"/>
                                          </p:val>
                                        </p:tav>
                                      </p:tavLst>
                                    </p:anim>
                                    <p:anim calcmode="lin" valueType="num">
                                      <p:cBhvr>
                                        <p:cTn id="24" dur="500"/>
                                        <p:tgtEl>
                                          <p:spTgt spid="68612"/>
                                        </p:tgtEl>
                                        <p:attrNameLst>
                                          <p:attrName>ppt_h</p:attrName>
                                        </p:attrNameLst>
                                      </p:cBhvr>
                                      <p:tavLst>
                                        <p:tav tm="0">
                                          <p:val>
                                            <p:strVal val="ppt_h"/>
                                          </p:val>
                                        </p:tav>
                                        <p:tav tm="100000">
                                          <p:val>
                                            <p:fltVal val="0"/>
                                          </p:val>
                                        </p:tav>
                                      </p:tavLst>
                                    </p:anim>
                                    <p:animEffect transition="out" filter="fade">
                                      <p:cBhvr>
                                        <p:cTn id="25" dur="500"/>
                                        <p:tgtEl>
                                          <p:spTgt spid="68612"/>
                                        </p:tgtEl>
                                      </p:cBhvr>
                                    </p:animEffect>
                                    <p:set>
                                      <p:cBhvr>
                                        <p:cTn id="26" dur="1" fill="hold">
                                          <p:stCondLst>
                                            <p:cond delay="499"/>
                                          </p:stCondLst>
                                        </p:cTn>
                                        <p:tgtEl>
                                          <p:spTgt spid="68612"/>
                                        </p:tgtEl>
                                        <p:attrNameLst>
                                          <p:attrName>style.visibility</p:attrName>
                                        </p:attrNameLst>
                                      </p:cBhvr>
                                      <p:to>
                                        <p:strVal val="hidden"/>
                                      </p:to>
                                    </p:set>
                                  </p:childTnLst>
                                </p:cTn>
                              </p:par>
                              <p:par>
                                <p:cTn id="27" presetID="53" presetClass="exit" presetSubtype="0" fill="hold" nodeType="withEffect">
                                  <p:stCondLst>
                                    <p:cond delay="0"/>
                                  </p:stCondLst>
                                  <p:childTnLst>
                                    <p:anim calcmode="lin" valueType="num">
                                      <p:cBhvr>
                                        <p:cTn id="28" dur="500"/>
                                        <p:tgtEl>
                                          <p:spTgt spid="68613"/>
                                        </p:tgtEl>
                                        <p:attrNameLst>
                                          <p:attrName>ppt_w</p:attrName>
                                        </p:attrNameLst>
                                      </p:cBhvr>
                                      <p:tavLst>
                                        <p:tav tm="0">
                                          <p:val>
                                            <p:strVal val="ppt_w"/>
                                          </p:val>
                                        </p:tav>
                                        <p:tav tm="100000">
                                          <p:val>
                                            <p:fltVal val="0"/>
                                          </p:val>
                                        </p:tav>
                                      </p:tavLst>
                                    </p:anim>
                                    <p:anim calcmode="lin" valueType="num">
                                      <p:cBhvr>
                                        <p:cTn id="29" dur="500"/>
                                        <p:tgtEl>
                                          <p:spTgt spid="68613"/>
                                        </p:tgtEl>
                                        <p:attrNameLst>
                                          <p:attrName>ppt_h</p:attrName>
                                        </p:attrNameLst>
                                      </p:cBhvr>
                                      <p:tavLst>
                                        <p:tav tm="0">
                                          <p:val>
                                            <p:strVal val="ppt_h"/>
                                          </p:val>
                                        </p:tav>
                                        <p:tav tm="100000">
                                          <p:val>
                                            <p:fltVal val="0"/>
                                          </p:val>
                                        </p:tav>
                                      </p:tavLst>
                                    </p:anim>
                                    <p:animEffect transition="out" filter="fade">
                                      <p:cBhvr>
                                        <p:cTn id="30" dur="500"/>
                                        <p:tgtEl>
                                          <p:spTgt spid="68613"/>
                                        </p:tgtEl>
                                      </p:cBhvr>
                                    </p:animEffect>
                                    <p:set>
                                      <p:cBhvr>
                                        <p:cTn id="31" dur="1" fill="hold">
                                          <p:stCondLst>
                                            <p:cond delay="499"/>
                                          </p:stCondLst>
                                        </p:cTn>
                                        <p:tgtEl>
                                          <p:spTgt spid="68613"/>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53"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childTnLst>
                                </p:cTn>
                              </p:par>
                              <p:par>
                                <p:cTn id="39" presetID="53"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500"/>
                            </p:stCondLst>
                            <p:childTnLst>
                              <p:par>
                                <p:cTn id="45" presetID="53" presetClass="entr" presetSubtype="0"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500" fill="hold"/>
                                        <p:tgtEl>
                                          <p:spTgt spid="14"/>
                                        </p:tgtEl>
                                        <p:attrNameLst>
                                          <p:attrName>ppt_w</p:attrName>
                                        </p:attrNameLst>
                                      </p:cBhvr>
                                      <p:tavLst>
                                        <p:tav tm="0">
                                          <p:val>
                                            <p:fltVal val="0"/>
                                          </p:val>
                                        </p:tav>
                                        <p:tav tm="100000">
                                          <p:val>
                                            <p:strVal val="#ppt_w"/>
                                          </p:val>
                                        </p:tav>
                                      </p:tavLst>
                                    </p:anim>
                                    <p:anim calcmode="lin" valueType="num">
                                      <p:cBhvr>
                                        <p:cTn id="48" dur="500" fill="hold"/>
                                        <p:tgtEl>
                                          <p:spTgt spid="14"/>
                                        </p:tgtEl>
                                        <p:attrNameLst>
                                          <p:attrName>ppt_h</p:attrName>
                                        </p:attrNameLst>
                                      </p:cBhvr>
                                      <p:tavLst>
                                        <p:tav tm="0">
                                          <p:val>
                                            <p:fltVal val="0"/>
                                          </p:val>
                                        </p:tav>
                                        <p:tav tm="100000">
                                          <p:val>
                                            <p:strVal val="#ppt_h"/>
                                          </p:val>
                                        </p:tav>
                                      </p:tavLst>
                                    </p:anim>
                                    <p:animEffect transition="in" filter="fade">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0"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p:cTn id="54" dur="500" fill="hold"/>
                                        <p:tgtEl>
                                          <p:spTgt spid="15"/>
                                        </p:tgtEl>
                                        <p:attrNameLst>
                                          <p:attrName>ppt_w</p:attrName>
                                        </p:attrNameLst>
                                      </p:cBhvr>
                                      <p:tavLst>
                                        <p:tav tm="0">
                                          <p:val>
                                            <p:fltVal val="0"/>
                                          </p:val>
                                        </p:tav>
                                        <p:tav tm="100000">
                                          <p:val>
                                            <p:strVal val="#ppt_w"/>
                                          </p:val>
                                        </p:tav>
                                      </p:tavLst>
                                    </p:anim>
                                    <p:anim calcmode="lin" valueType="num">
                                      <p:cBhvr>
                                        <p:cTn id="55" dur="500" fill="hold"/>
                                        <p:tgtEl>
                                          <p:spTgt spid="15"/>
                                        </p:tgtEl>
                                        <p:attrNameLst>
                                          <p:attrName>ppt_h</p:attrName>
                                        </p:attrNameLst>
                                      </p:cBhvr>
                                      <p:tavLst>
                                        <p:tav tm="0">
                                          <p:val>
                                            <p:fltVal val="0"/>
                                          </p:val>
                                        </p:tav>
                                        <p:tav tm="100000">
                                          <p:val>
                                            <p:strVal val="#ppt_h"/>
                                          </p:val>
                                        </p:tav>
                                      </p:tavLst>
                                    </p:anim>
                                    <p:animEffect transition="in" filter="fade">
                                      <p:cBhvr>
                                        <p:cTn id="5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0" y="142852"/>
            <a:ext cx="9144000" cy="7858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4" name="Picture 4" descr="http://www.sobiologia.com.br/figuras/oitava_serie/roldanas2.jpg"/>
          <p:cNvPicPr>
            <a:picLocks noGrp="1" noChangeAspect="1" noChangeArrowheads="1"/>
          </p:cNvPicPr>
          <p:nvPr>
            <p:ph idx="1"/>
          </p:nvPr>
        </p:nvPicPr>
        <p:blipFill>
          <a:blip r:embed="rId3">
            <a:clrChange>
              <a:clrFrom>
                <a:srgbClr val="FFFFFF"/>
              </a:clrFrom>
              <a:clrTo>
                <a:srgbClr val="FFFFFF">
                  <a:alpha val="0"/>
                </a:srgbClr>
              </a:clrTo>
            </a:clrChange>
          </a:blip>
          <a:srcRect/>
          <a:stretch>
            <a:fillRect/>
          </a:stretch>
        </p:blipFill>
        <p:spPr bwMode="auto">
          <a:xfrm>
            <a:off x="285720" y="825508"/>
            <a:ext cx="2146300" cy="3746500"/>
          </a:xfrm>
          <a:prstGeom prst="rect">
            <a:avLst/>
          </a:prstGeom>
          <a:noFill/>
        </p:spPr>
      </p:pic>
      <p:sp>
        <p:nvSpPr>
          <p:cNvPr id="6" name="Título 1"/>
          <p:cNvSpPr txBox="1">
            <a:spLocks/>
          </p:cNvSpPr>
          <p:nvPr/>
        </p:nvSpPr>
        <p:spPr>
          <a:xfrm>
            <a:off x="457200" y="-24"/>
            <a:ext cx="8229600" cy="11430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pt-BR" sz="4400" b="0" i="0" u="none" strike="noStrike" kern="1200" cap="none" spc="0" normalizeH="0" baseline="0" noProof="0" dirty="0" smtClean="0">
                <a:ln>
                  <a:noFill/>
                </a:ln>
                <a:solidFill>
                  <a:schemeClr val="bg1"/>
                </a:solidFill>
                <a:effectLst/>
                <a:uLnTx/>
                <a:uFillTx/>
                <a:latin typeface="+mj-lt"/>
                <a:ea typeface="+mj-ea"/>
                <a:cs typeface="+mj-cs"/>
              </a:rPr>
              <a:t>Roldana Móvel</a:t>
            </a:r>
            <a:endParaRPr kumimoji="0" lang="pt-BR" sz="4400" b="0" i="0" u="none" strike="noStrike" kern="1200" cap="none" spc="0" normalizeH="0" baseline="0" noProof="0" dirty="0">
              <a:ln>
                <a:noFill/>
              </a:ln>
              <a:solidFill>
                <a:schemeClr val="bg1"/>
              </a:solidFill>
              <a:effectLst/>
              <a:uLnTx/>
              <a:uFillTx/>
              <a:latin typeface="+mj-lt"/>
              <a:ea typeface="+mj-ea"/>
              <a:cs typeface="+mj-cs"/>
            </a:endParaRPr>
          </a:p>
        </p:txBody>
      </p:sp>
      <p:graphicFrame>
        <p:nvGraphicFramePr>
          <p:cNvPr id="8" name="Objeto 7"/>
          <p:cNvGraphicFramePr>
            <a:graphicFrameLocks noChangeAspect="1"/>
          </p:cNvGraphicFramePr>
          <p:nvPr/>
        </p:nvGraphicFramePr>
        <p:xfrm>
          <a:off x="571472" y="1152539"/>
          <a:ext cx="458787" cy="530225"/>
        </p:xfrm>
        <a:graphic>
          <a:graphicData uri="http://schemas.openxmlformats.org/presentationml/2006/ole">
            <p:oleObj spid="_x0000_s69634" name="Equação" r:id="rId4" imgW="164880" imgH="203040" progId="Equation.3">
              <p:embed/>
            </p:oleObj>
          </a:graphicData>
        </a:graphic>
      </p:graphicFrame>
      <p:graphicFrame>
        <p:nvGraphicFramePr>
          <p:cNvPr id="9" name="Object 3"/>
          <p:cNvGraphicFramePr>
            <a:graphicFrameLocks noChangeAspect="1"/>
          </p:cNvGraphicFramePr>
          <p:nvPr/>
        </p:nvGraphicFramePr>
        <p:xfrm>
          <a:off x="1857356" y="3968780"/>
          <a:ext cx="307975" cy="357188"/>
        </p:xfrm>
        <a:graphic>
          <a:graphicData uri="http://schemas.openxmlformats.org/presentationml/2006/ole">
            <p:oleObj spid="_x0000_s69635" name="Equação" r:id="rId5" imgW="152280" imgH="203040" progId="Equation.3">
              <p:embed/>
            </p:oleObj>
          </a:graphicData>
        </a:graphic>
      </p:graphicFrame>
      <p:graphicFrame>
        <p:nvGraphicFramePr>
          <p:cNvPr id="10" name="Object 4"/>
          <p:cNvGraphicFramePr>
            <a:graphicFrameLocks noChangeAspect="1"/>
          </p:cNvGraphicFramePr>
          <p:nvPr/>
        </p:nvGraphicFramePr>
        <p:xfrm>
          <a:off x="2143108" y="1611326"/>
          <a:ext cx="357190" cy="451505"/>
        </p:xfrm>
        <a:graphic>
          <a:graphicData uri="http://schemas.openxmlformats.org/presentationml/2006/ole">
            <p:oleObj spid="_x0000_s69636" name="Equação" r:id="rId6" imgW="139680" imgH="203040" progId="Equation.3">
              <p:embed/>
            </p:oleObj>
          </a:graphicData>
        </a:graphic>
      </p:graphicFrame>
      <p:graphicFrame>
        <p:nvGraphicFramePr>
          <p:cNvPr id="11" name="Object 5"/>
          <p:cNvGraphicFramePr>
            <a:graphicFrameLocks noChangeAspect="1"/>
          </p:cNvGraphicFramePr>
          <p:nvPr/>
        </p:nvGraphicFramePr>
        <p:xfrm>
          <a:off x="642910" y="1825640"/>
          <a:ext cx="357188" cy="450850"/>
        </p:xfrm>
        <a:graphic>
          <a:graphicData uri="http://schemas.openxmlformats.org/presentationml/2006/ole">
            <p:oleObj spid="_x0000_s69637" name="Equação" r:id="rId7" imgW="139680" imgH="203040" progId="Equation.3">
              <p:embed/>
            </p:oleObj>
          </a:graphicData>
        </a:graphic>
      </p:graphicFrame>
      <p:sp>
        <p:nvSpPr>
          <p:cNvPr id="12" name="Elipse 11"/>
          <p:cNvSpPr/>
          <p:nvPr/>
        </p:nvSpPr>
        <p:spPr>
          <a:xfrm>
            <a:off x="642910" y="1254136"/>
            <a:ext cx="428628" cy="3571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Elipse 12"/>
          <p:cNvSpPr/>
          <p:nvPr/>
        </p:nvSpPr>
        <p:spPr>
          <a:xfrm>
            <a:off x="1714480" y="3825904"/>
            <a:ext cx="571504" cy="5000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aphicFrame>
        <p:nvGraphicFramePr>
          <p:cNvPr id="69638" name="Espaço Reservado para Conteúdo 9"/>
          <p:cNvGraphicFramePr>
            <a:graphicFrameLocks noChangeAspect="1"/>
          </p:cNvGraphicFramePr>
          <p:nvPr/>
        </p:nvGraphicFramePr>
        <p:xfrm>
          <a:off x="3478241" y="1142984"/>
          <a:ext cx="5165725" cy="2803525"/>
        </p:xfrm>
        <a:graphic>
          <a:graphicData uri="http://schemas.openxmlformats.org/presentationml/2006/ole">
            <p:oleObj spid="_x0000_s69638" name="Equação" r:id="rId8" imgW="2044440" imgH="1143000" progId="Equation.3">
              <p:embed/>
            </p:oleObj>
          </a:graphicData>
        </a:graphic>
      </p:graphicFrame>
      <p:graphicFrame>
        <p:nvGraphicFramePr>
          <p:cNvPr id="69639" name="Object 7"/>
          <p:cNvGraphicFramePr>
            <a:graphicFrameLocks noChangeAspect="1"/>
          </p:cNvGraphicFramePr>
          <p:nvPr/>
        </p:nvGraphicFramePr>
        <p:xfrm>
          <a:off x="2143108" y="4413260"/>
          <a:ext cx="6072230" cy="2230450"/>
        </p:xfrm>
        <a:graphic>
          <a:graphicData uri="http://schemas.openxmlformats.org/presentationml/2006/ole">
            <p:oleObj spid="_x0000_s69639" name="Equação" r:id="rId9" imgW="2374560" imgH="888840" progId="Equation.3">
              <p:embed/>
            </p:oleObj>
          </a:graphicData>
        </a:graphic>
      </p:graphicFrame>
      <p:sp>
        <p:nvSpPr>
          <p:cNvPr id="16" name="Retângulo de cantos arredondados 15"/>
          <p:cNvSpPr/>
          <p:nvPr/>
        </p:nvSpPr>
        <p:spPr>
          <a:xfrm>
            <a:off x="4500562" y="5643578"/>
            <a:ext cx="1428760" cy="107157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69638"/>
                                        </p:tgtEl>
                                        <p:attrNameLst>
                                          <p:attrName>style.visibility</p:attrName>
                                        </p:attrNameLst>
                                      </p:cBhvr>
                                      <p:to>
                                        <p:strVal val="visible"/>
                                      </p:to>
                                    </p:set>
                                    <p:anim calcmode="lin" valueType="num">
                                      <p:cBhvr>
                                        <p:cTn id="7" dur="500" fill="hold"/>
                                        <p:tgtEl>
                                          <p:spTgt spid="69638"/>
                                        </p:tgtEl>
                                        <p:attrNameLst>
                                          <p:attrName>ppt_w</p:attrName>
                                        </p:attrNameLst>
                                      </p:cBhvr>
                                      <p:tavLst>
                                        <p:tav tm="0">
                                          <p:val>
                                            <p:fltVal val="0"/>
                                          </p:val>
                                        </p:tav>
                                        <p:tav tm="100000">
                                          <p:val>
                                            <p:strVal val="#ppt_w"/>
                                          </p:val>
                                        </p:tav>
                                      </p:tavLst>
                                    </p:anim>
                                    <p:anim calcmode="lin" valueType="num">
                                      <p:cBhvr>
                                        <p:cTn id="8" dur="500" fill="hold"/>
                                        <p:tgtEl>
                                          <p:spTgt spid="69638"/>
                                        </p:tgtEl>
                                        <p:attrNameLst>
                                          <p:attrName>ppt_h</p:attrName>
                                        </p:attrNameLst>
                                      </p:cBhvr>
                                      <p:tavLst>
                                        <p:tav tm="0">
                                          <p:val>
                                            <p:fltVal val="0"/>
                                          </p:val>
                                        </p:tav>
                                        <p:tav tm="100000">
                                          <p:val>
                                            <p:strVal val="#ppt_h"/>
                                          </p:val>
                                        </p:tav>
                                      </p:tavLst>
                                    </p:anim>
                                    <p:animEffect transition="in" filter="fade">
                                      <p:cBhvr>
                                        <p:cTn id="9" dur="500"/>
                                        <p:tgtEl>
                                          <p:spTgt spid="6963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69639"/>
                                        </p:tgtEl>
                                        <p:attrNameLst>
                                          <p:attrName>style.visibility</p:attrName>
                                        </p:attrNameLst>
                                      </p:cBhvr>
                                      <p:to>
                                        <p:strVal val="visible"/>
                                      </p:to>
                                    </p:set>
                                    <p:anim calcmode="lin" valueType="num">
                                      <p:cBhvr>
                                        <p:cTn id="14" dur="500" fill="hold"/>
                                        <p:tgtEl>
                                          <p:spTgt spid="69639"/>
                                        </p:tgtEl>
                                        <p:attrNameLst>
                                          <p:attrName>ppt_w</p:attrName>
                                        </p:attrNameLst>
                                      </p:cBhvr>
                                      <p:tavLst>
                                        <p:tav tm="0">
                                          <p:val>
                                            <p:fltVal val="0"/>
                                          </p:val>
                                        </p:tav>
                                        <p:tav tm="100000">
                                          <p:val>
                                            <p:strVal val="#ppt_w"/>
                                          </p:val>
                                        </p:tav>
                                      </p:tavLst>
                                    </p:anim>
                                    <p:anim calcmode="lin" valueType="num">
                                      <p:cBhvr>
                                        <p:cTn id="15" dur="500" fill="hold"/>
                                        <p:tgtEl>
                                          <p:spTgt spid="69639"/>
                                        </p:tgtEl>
                                        <p:attrNameLst>
                                          <p:attrName>ppt_h</p:attrName>
                                        </p:attrNameLst>
                                      </p:cBhvr>
                                      <p:tavLst>
                                        <p:tav tm="0">
                                          <p:val>
                                            <p:fltVal val="0"/>
                                          </p:val>
                                        </p:tav>
                                        <p:tav tm="100000">
                                          <p:val>
                                            <p:strVal val="#ppt_h"/>
                                          </p:val>
                                        </p:tav>
                                      </p:tavLst>
                                    </p:anim>
                                    <p:animEffect transition="in" filter="fade">
                                      <p:cBhvr>
                                        <p:cTn id="16" dur="500"/>
                                        <p:tgtEl>
                                          <p:spTgt spid="6963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xit" presetSubtype="0" fill="hold" nodeType="clickEffect">
                                  <p:stCondLst>
                                    <p:cond delay="0"/>
                                  </p:stCondLst>
                                  <p:childTnLst>
                                    <p:anim calcmode="lin" valueType="num">
                                      <p:cBhvr>
                                        <p:cTn id="20" dur="500"/>
                                        <p:tgtEl>
                                          <p:spTgt spid="8"/>
                                        </p:tgtEl>
                                        <p:attrNameLst>
                                          <p:attrName>ppt_w</p:attrName>
                                        </p:attrNameLst>
                                      </p:cBhvr>
                                      <p:tavLst>
                                        <p:tav tm="0">
                                          <p:val>
                                            <p:strVal val="ppt_w"/>
                                          </p:val>
                                        </p:tav>
                                        <p:tav tm="100000">
                                          <p:val>
                                            <p:fltVal val="0"/>
                                          </p:val>
                                        </p:tav>
                                      </p:tavLst>
                                    </p:anim>
                                    <p:anim calcmode="lin" valueType="num">
                                      <p:cBhvr>
                                        <p:cTn id="21" dur="500"/>
                                        <p:tgtEl>
                                          <p:spTgt spid="8"/>
                                        </p:tgtEl>
                                        <p:attrNameLst>
                                          <p:attrName>ppt_h</p:attrName>
                                        </p:attrNameLst>
                                      </p:cBhvr>
                                      <p:tavLst>
                                        <p:tav tm="0">
                                          <p:val>
                                            <p:strVal val="ppt_h"/>
                                          </p:val>
                                        </p:tav>
                                        <p:tav tm="100000">
                                          <p:val>
                                            <p:fltVal val="0"/>
                                          </p:val>
                                        </p:tav>
                                      </p:tavLst>
                                    </p:anim>
                                    <p:animEffect transition="out" filter="fade">
                                      <p:cBhvr>
                                        <p:cTn id="22" dur="500"/>
                                        <p:tgtEl>
                                          <p:spTgt spid="8"/>
                                        </p:tgtEl>
                                      </p:cBhvr>
                                    </p:animEffect>
                                    <p:set>
                                      <p:cBhvr>
                                        <p:cTn id="23" dur="1" fill="hold">
                                          <p:stCondLst>
                                            <p:cond delay="499"/>
                                          </p:stCondLst>
                                        </p:cTn>
                                        <p:tgtEl>
                                          <p:spTgt spid="8"/>
                                        </p:tgtEl>
                                        <p:attrNameLst>
                                          <p:attrName>style.visibility</p:attrName>
                                        </p:attrNameLst>
                                      </p:cBhvr>
                                      <p:to>
                                        <p:strVal val="hidden"/>
                                      </p:to>
                                    </p:set>
                                  </p:childTnLst>
                                </p:cTn>
                              </p:par>
                              <p:par>
                                <p:cTn id="24" presetID="53" presetClass="exit" presetSubtype="0" fill="hold" nodeType="withEffect">
                                  <p:stCondLst>
                                    <p:cond delay="0"/>
                                  </p:stCondLst>
                                  <p:childTnLst>
                                    <p:anim calcmode="lin" valueType="num">
                                      <p:cBhvr>
                                        <p:cTn id="25" dur="500"/>
                                        <p:tgtEl>
                                          <p:spTgt spid="9"/>
                                        </p:tgtEl>
                                        <p:attrNameLst>
                                          <p:attrName>ppt_w</p:attrName>
                                        </p:attrNameLst>
                                      </p:cBhvr>
                                      <p:tavLst>
                                        <p:tav tm="0">
                                          <p:val>
                                            <p:strVal val="ppt_w"/>
                                          </p:val>
                                        </p:tav>
                                        <p:tav tm="100000">
                                          <p:val>
                                            <p:fltVal val="0"/>
                                          </p:val>
                                        </p:tav>
                                      </p:tavLst>
                                    </p:anim>
                                    <p:anim calcmode="lin" valueType="num">
                                      <p:cBhvr>
                                        <p:cTn id="26" dur="500"/>
                                        <p:tgtEl>
                                          <p:spTgt spid="9"/>
                                        </p:tgtEl>
                                        <p:attrNameLst>
                                          <p:attrName>ppt_h</p:attrName>
                                        </p:attrNameLst>
                                      </p:cBhvr>
                                      <p:tavLst>
                                        <p:tav tm="0">
                                          <p:val>
                                            <p:strVal val="ppt_h"/>
                                          </p:val>
                                        </p:tav>
                                        <p:tav tm="100000">
                                          <p:val>
                                            <p:fltVal val="0"/>
                                          </p:val>
                                        </p:tav>
                                      </p:tavLst>
                                    </p:anim>
                                    <p:animEffect transition="out" filter="fade">
                                      <p:cBhvr>
                                        <p:cTn id="27" dur="500"/>
                                        <p:tgtEl>
                                          <p:spTgt spid="9"/>
                                        </p:tgtEl>
                                      </p:cBhvr>
                                    </p:animEffect>
                                    <p:set>
                                      <p:cBhvr>
                                        <p:cTn id="28" dur="1" fill="hold">
                                          <p:stCondLst>
                                            <p:cond delay="499"/>
                                          </p:stCondLst>
                                        </p:cTn>
                                        <p:tgtEl>
                                          <p:spTgt spid="9"/>
                                        </p:tgtEl>
                                        <p:attrNameLst>
                                          <p:attrName>style.visibility</p:attrName>
                                        </p:attrNameLst>
                                      </p:cBhvr>
                                      <p:to>
                                        <p:strVal val="hidden"/>
                                      </p:to>
                                    </p:set>
                                  </p:childTnLst>
                                </p:cTn>
                              </p:par>
                              <p:par>
                                <p:cTn id="29" presetID="53" presetClass="exit" presetSubtype="0" fill="hold" nodeType="withEffect">
                                  <p:stCondLst>
                                    <p:cond delay="0"/>
                                  </p:stCondLst>
                                  <p:childTnLst>
                                    <p:anim calcmode="lin" valueType="num">
                                      <p:cBhvr>
                                        <p:cTn id="30" dur="500"/>
                                        <p:tgtEl>
                                          <p:spTgt spid="10"/>
                                        </p:tgtEl>
                                        <p:attrNameLst>
                                          <p:attrName>ppt_w</p:attrName>
                                        </p:attrNameLst>
                                      </p:cBhvr>
                                      <p:tavLst>
                                        <p:tav tm="0">
                                          <p:val>
                                            <p:strVal val="ppt_w"/>
                                          </p:val>
                                        </p:tav>
                                        <p:tav tm="100000">
                                          <p:val>
                                            <p:fltVal val="0"/>
                                          </p:val>
                                        </p:tav>
                                      </p:tavLst>
                                    </p:anim>
                                    <p:anim calcmode="lin" valueType="num">
                                      <p:cBhvr>
                                        <p:cTn id="31" dur="500"/>
                                        <p:tgtEl>
                                          <p:spTgt spid="10"/>
                                        </p:tgtEl>
                                        <p:attrNameLst>
                                          <p:attrName>ppt_h</p:attrName>
                                        </p:attrNameLst>
                                      </p:cBhvr>
                                      <p:tavLst>
                                        <p:tav tm="0">
                                          <p:val>
                                            <p:strVal val="ppt_h"/>
                                          </p:val>
                                        </p:tav>
                                        <p:tav tm="100000">
                                          <p:val>
                                            <p:fltVal val="0"/>
                                          </p:val>
                                        </p:tav>
                                      </p:tavLst>
                                    </p:anim>
                                    <p:animEffect transition="out" filter="fade">
                                      <p:cBhvr>
                                        <p:cTn id="32" dur="500"/>
                                        <p:tgtEl>
                                          <p:spTgt spid="10"/>
                                        </p:tgtEl>
                                      </p:cBhvr>
                                    </p:animEffect>
                                    <p:set>
                                      <p:cBhvr>
                                        <p:cTn id="33" dur="1" fill="hold">
                                          <p:stCondLst>
                                            <p:cond delay="499"/>
                                          </p:stCondLst>
                                        </p:cTn>
                                        <p:tgtEl>
                                          <p:spTgt spid="10"/>
                                        </p:tgtEl>
                                        <p:attrNameLst>
                                          <p:attrName>style.visibility</p:attrName>
                                        </p:attrNameLst>
                                      </p:cBhvr>
                                      <p:to>
                                        <p:strVal val="hidden"/>
                                      </p:to>
                                    </p:set>
                                  </p:childTnLst>
                                </p:cTn>
                              </p:par>
                              <p:par>
                                <p:cTn id="34" presetID="53" presetClass="exit" presetSubtype="0" fill="hold" nodeType="withEffect">
                                  <p:stCondLst>
                                    <p:cond delay="0"/>
                                  </p:stCondLst>
                                  <p:childTnLst>
                                    <p:anim calcmode="lin" valueType="num">
                                      <p:cBhvr>
                                        <p:cTn id="35" dur="500"/>
                                        <p:tgtEl>
                                          <p:spTgt spid="11"/>
                                        </p:tgtEl>
                                        <p:attrNameLst>
                                          <p:attrName>ppt_w</p:attrName>
                                        </p:attrNameLst>
                                      </p:cBhvr>
                                      <p:tavLst>
                                        <p:tav tm="0">
                                          <p:val>
                                            <p:strVal val="ppt_w"/>
                                          </p:val>
                                        </p:tav>
                                        <p:tav tm="100000">
                                          <p:val>
                                            <p:fltVal val="0"/>
                                          </p:val>
                                        </p:tav>
                                      </p:tavLst>
                                    </p:anim>
                                    <p:anim calcmode="lin" valueType="num">
                                      <p:cBhvr>
                                        <p:cTn id="36" dur="500"/>
                                        <p:tgtEl>
                                          <p:spTgt spid="11"/>
                                        </p:tgtEl>
                                        <p:attrNameLst>
                                          <p:attrName>ppt_h</p:attrName>
                                        </p:attrNameLst>
                                      </p:cBhvr>
                                      <p:tavLst>
                                        <p:tav tm="0">
                                          <p:val>
                                            <p:strVal val="ppt_h"/>
                                          </p:val>
                                        </p:tav>
                                        <p:tav tm="100000">
                                          <p:val>
                                            <p:fltVal val="0"/>
                                          </p:val>
                                        </p:tav>
                                      </p:tavLst>
                                    </p:anim>
                                    <p:animEffect transition="out" filter="fade">
                                      <p:cBhvr>
                                        <p:cTn id="37" dur="500"/>
                                        <p:tgtEl>
                                          <p:spTgt spid="11"/>
                                        </p:tgtEl>
                                      </p:cBhvr>
                                    </p:animEffect>
                                    <p:set>
                                      <p:cBhvr>
                                        <p:cTn id="38" dur="1" fill="hold">
                                          <p:stCondLst>
                                            <p:cond delay="499"/>
                                          </p:stCondLst>
                                        </p:cTn>
                                        <p:tgtEl>
                                          <p:spTgt spid="1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53"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par>
                                <p:cTn id="46" presetID="53" presetClass="entr" presetSubtype="0"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p:cTn id="48" dur="500" fill="hold"/>
                                        <p:tgtEl>
                                          <p:spTgt spid="13"/>
                                        </p:tgtEl>
                                        <p:attrNameLst>
                                          <p:attrName>ppt_w</p:attrName>
                                        </p:attrNameLst>
                                      </p:cBhvr>
                                      <p:tavLst>
                                        <p:tav tm="0">
                                          <p:val>
                                            <p:fltVal val="0"/>
                                          </p:val>
                                        </p:tav>
                                        <p:tav tm="100000">
                                          <p:val>
                                            <p:strVal val="#ppt_w"/>
                                          </p:val>
                                        </p:tav>
                                      </p:tavLst>
                                    </p:anim>
                                    <p:anim calcmode="lin" valueType="num">
                                      <p:cBhvr>
                                        <p:cTn id="49" dur="500" fill="hold"/>
                                        <p:tgtEl>
                                          <p:spTgt spid="13"/>
                                        </p:tgtEl>
                                        <p:attrNameLst>
                                          <p:attrName>ppt_h</p:attrName>
                                        </p:attrNameLst>
                                      </p:cBhvr>
                                      <p:tavLst>
                                        <p:tav tm="0">
                                          <p:val>
                                            <p:fltVal val="0"/>
                                          </p:val>
                                        </p:tav>
                                        <p:tav tm="100000">
                                          <p:val>
                                            <p:strVal val="#ppt_h"/>
                                          </p:val>
                                        </p:tav>
                                      </p:tavLst>
                                    </p:anim>
                                    <p:animEffect transition="in" filter="fade">
                                      <p:cBhvr>
                                        <p:cTn id="50" dur="500"/>
                                        <p:tgtEl>
                                          <p:spTgt spid="13"/>
                                        </p:tgtEl>
                                      </p:cBhvr>
                                    </p:animEffect>
                                  </p:childTnLst>
                                </p:cTn>
                              </p:par>
                            </p:childTnLst>
                          </p:cTn>
                        </p:par>
                        <p:par>
                          <p:cTn id="51" fill="hold">
                            <p:stCondLst>
                              <p:cond delay="500"/>
                            </p:stCondLst>
                            <p:childTnLst>
                              <p:par>
                                <p:cTn id="52" presetID="53" presetClass="entr" presetSubtype="0" fill="hold" grpId="0" nodeType="after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500" fill="hold"/>
                                        <p:tgtEl>
                                          <p:spTgt spid="16"/>
                                        </p:tgtEl>
                                        <p:attrNameLst>
                                          <p:attrName>ppt_w</p:attrName>
                                        </p:attrNameLst>
                                      </p:cBhvr>
                                      <p:tavLst>
                                        <p:tav tm="0">
                                          <p:val>
                                            <p:fltVal val="0"/>
                                          </p:val>
                                        </p:tav>
                                        <p:tav tm="100000">
                                          <p:val>
                                            <p:strVal val="#ppt_w"/>
                                          </p:val>
                                        </p:tav>
                                      </p:tavLst>
                                    </p:anim>
                                    <p:anim calcmode="lin" valueType="num">
                                      <p:cBhvr>
                                        <p:cTn id="55" dur="500" fill="hold"/>
                                        <p:tgtEl>
                                          <p:spTgt spid="16"/>
                                        </p:tgtEl>
                                        <p:attrNameLst>
                                          <p:attrName>ppt_h</p:attrName>
                                        </p:attrNameLst>
                                      </p:cBhvr>
                                      <p:tavLst>
                                        <p:tav tm="0">
                                          <p:val>
                                            <p:fltVal val="0"/>
                                          </p:val>
                                        </p:tav>
                                        <p:tav tm="100000">
                                          <p:val>
                                            <p:strVal val="#ppt_h"/>
                                          </p:val>
                                        </p:tav>
                                      </p:tavLst>
                                    </p:anim>
                                    <p:animEffect transition="in" filter="fade">
                                      <p:cBhvr>
                                        <p:cTn id="5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http://www.feiradeciencias.com.br/sala06/image06/06_RE03_04.gif"/>
          <p:cNvPicPr>
            <a:picLocks noChangeAspect="1" noChangeArrowheads="1"/>
          </p:cNvPicPr>
          <p:nvPr/>
        </p:nvPicPr>
        <p:blipFill>
          <a:blip r:embed="rId2"/>
          <a:srcRect/>
          <a:stretch>
            <a:fillRect/>
          </a:stretch>
        </p:blipFill>
        <p:spPr bwMode="auto">
          <a:xfrm>
            <a:off x="500034" y="236118"/>
            <a:ext cx="8239672" cy="5550336"/>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85804" y="-142900"/>
            <a:ext cx="8229600" cy="1143000"/>
          </a:xfrm>
        </p:spPr>
        <p:txBody>
          <a:bodyPr>
            <a:normAutofit/>
          </a:bodyPr>
          <a:lstStyle/>
          <a:p>
            <a:r>
              <a:rPr lang="pt-BR" sz="3600" dirty="0" smtClean="0">
                <a:solidFill>
                  <a:srgbClr val="00B0F0"/>
                </a:solidFill>
              </a:rPr>
              <a:t>Exercícios</a:t>
            </a:r>
            <a:endParaRPr lang="pt-BR" sz="3600" dirty="0">
              <a:solidFill>
                <a:srgbClr val="00B0F0"/>
              </a:solidFill>
            </a:endParaRPr>
          </a:p>
        </p:txBody>
      </p:sp>
      <p:sp>
        <p:nvSpPr>
          <p:cNvPr id="3" name="Espaço Reservado para Conteúdo 2"/>
          <p:cNvSpPr>
            <a:spLocks noGrp="1"/>
          </p:cNvSpPr>
          <p:nvPr>
            <p:ph sz="half" idx="1"/>
          </p:nvPr>
        </p:nvSpPr>
        <p:spPr>
          <a:xfrm>
            <a:off x="214314" y="857232"/>
            <a:ext cx="8643966" cy="2543180"/>
          </a:xfrm>
        </p:spPr>
        <p:txBody>
          <a:bodyPr>
            <a:normAutofit/>
          </a:bodyPr>
          <a:lstStyle/>
          <a:p>
            <a:pPr marL="514350" indent="-514350" algn="just">
              <a:buFont typeface="+mj-lt"/>
              <a:buAutoNum type="alphaLcParenR"/>
            </a:pPr>
            <a:r>
              <a:rPr lang="pt-BR" dirty="0" smtClean="0"/>
              <a:t>Em um cardinal, uma carga de 2400N de peso é equilibrada por uma força potente de 400N. Qual é o numero de roldanas desse cardinal?</a:t>
            </a:r>
          </a:p>
          <a:p>
            <a:pPr marL="514350" indent="-514350" algn="just">
              <a:buFont typeface="+mj-lt"/>
              <a:buAutoNum type="alphaLcParenR"/>
            </a:pPr>
            <a:r>
              <a:rPr lang="pt-BR" dirty="0" smtClean="0"/>
              <a:t>Dê a força potente de cada sistema, sendo que a força resistente é de 588N.</a:t>
            </a:r>
          </a:p>
          <a:p>
            <a:pPr algn="just">
              <a:buNone/>
            </a:pPr>
            <a:endParaRPr lang="pt-BR" dirty="0"/>
          </a:p>
        </p:txBody>
      </p:sp>
      <p:pic>
        <p:nvPicPr>
          <p:cNvPr id="71682" name="Picture 2" descr="http://blog.educacional.com.br/tubodeensaio/files/2011/04/roldan4.jpg"/>
          <p:cNvPicPr>
            <a:picLocks noChangeAspect="1" noChangeArrowheads="1"/>
          </p:cNvPicPr>
          <p:nvPr/>
        </p:nvPicPr>
        <p:blipFill>
          <a:blip r:embed="rId2"/>
          <a:srcRect/>
          <a:stretch>
            <a:fillRect/>
          </a:stretch>
        </p:blipFill>
        <p:spPr bwMode="auto">
          <a:xfrm>
            <a:off x="642910" y="3314719"/>
            <a:ext cx="7929618" cy="3400429"/>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http://www.altafer.com/images/Roldanas.jpg"/>
          <p:cNvPicPr>
            <a:picLocks noChangeAspect="1" noChangeArrowheads="1"/>
          </p:cNvPicPr>
          <p:nvPr/>
        </p:nvPicPr>
        <p:blipFill>
          <a:blip r:embed="rId2"/>
          <a:srcRect/>
          <a:stretch>
            <a:fillRect/>
          </a:stretch>
        </p:blipFill>
        <p:spPr bwMode="auto">
          <a:xfrm>
            <a:off x="0" y="0"/>
            <a:ext cx="9144000" cy="5715015"/>
          </a:xfrm>
          <a:prstGeom prst="rect">
            <a:avLst/>
          </a:prstGeom>
          <a:noFill/>
        </p:spPr>
      </p:pic>
      <p:sp>
        <p:nvSpPr>
          <p:cNvPr id="5" name="Título 4"/>
          <p:cNvSpPr>
            <a:spLocks noGrp="1"/>
          </p:cNvSpPr>
          <p:nvPr>
            <p:ph type="title"/>
          </p:nvPr>
        </p:nvSpPr>
        <p:spPr>
          <a:xfrm>
            <a:off x="-32" y="5715016"/>
            <a:ext cx="8072494" cy="1143000"/>
          </a:xfrm>
          <a:solidFill>
            <a:schemeClr val="bg1">
              <a:alpha val="71000"/>
            </a:schemeClr>
          </a:solidFill>
        </p:spPr>
        <p:txBody>
          <a:bodyPr>
            <a:noAutofit/>
          </a:bodyPr>
          <a:lstStyle/>
          <a:p>
            <a:r>
              <a:rPr lang="pt-BR" sz="3200" dirty="0" smtClean="0"/>
              <a:t>Monte algum experimento em que o princípio de funcionamento das roldanas seja utilizado</a:t>
            </a:r>
            <a:endParaRPr lang="pt-BR" sz="3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Atividades</a:t>
            </a:r>
            <a:endParaRPr lang="pt-BR" dirty="0"/>
          </a:p>
        </p:txBody>
      </p:sp>
      <p:sp>
        <p:nvSpPr>
          <p:cNvPr id="3" name="Espaço Reservado para Conteúdo 2"/>
          <p:cNvSpPr>
            <a:spLocks noGrp="1"/>
          </p:cNvSpPr>
          <p:nvPr>
            <p:ph idx="1"/>
          </p:nvPr>
        </p:nvSpPr>
        <p:spPr/>
        <p:txBody>
          <a:bodyPr>
            <a:normAutofit fontScale="77500" lnSpcReduction="20000"/>
          </a:bodyPr>
          <a:lstStyle/>
          <a:p>
            <a:pPr marL="514350" indent="-514350">
              <a:buAutoNum type="arabicParenR"/>
            </a:pPr>
            <a:r>
              <a:rPr lang="pt-BR" dirty="0" smtClean="0"/>
              <a:t>Qual o conceito físico enfatizado no comercial da Nissan? Como esse conceito é abordado?</a:t>
            </a:r>
          </a:p>
          <a:p>
            <a:pPr marL="514350" indent="-514350">
              <a:buAutoNum type="arabicParenR"/>
            </a:pPr>
            <a:r>
              <a:rPr lang="pt-BR" dirty="0" smtClean="0"/>
              <a:t>Argumente se as seguintes frases contidas no comercial estão de acordo com os princípios da física clássica?</a:t>
            </a:r>
          </a:p>
          <a:p>
            <a:pPr marL="514350" indent="-514350">
              <a:buAutoNum type="alphaLcParenR"/>
            </a:pPr>
            <a:r>
              <a:rPr lang="pt-BR" dirty="0" smtClean="0"/>
              <a:t>“a pick-up mais forte da categoria” (por ter 172 cv).</a:t>
            </a:r>
          </a:p>
          <a:p>
            <a:pPr marL="514350" indent="-514350">
              <a:buAutoNum type="alphaLcParenR"/>
            </a:pPr>
            <a:r>
              <a:rPr lang="pt-BR" dirty="0" smtClean="0"/>
              <a:t>A Nissan tem um jeito diferente de tratar a força (por ter 172 cv).</a:t>
            </a:r>
          </a:p>
          <a:p>
            <a:pPr marL="514350" indent="-514350">
              <a:buNone/>
            </a:pPr>
            <a:r>
              <a:rPr lang="pt-BR" dirty="0" smtClean="0"/>
              <a:t>3) Qual o significado  físico de 172 cv?</a:t>
            </a:r>
          </a:p>
          <a:p>
            <a:pPr marL="514350" indent="-514350">
              <a:buNone/>
            </a:pPr>
            <a:r>
              <a:rPr lang="pt-BR" dirty="0" smtClean="0"/>
              <a:t>4) Transforme:</a:t>
            </a:r>
          </a:p>
          <a:p>
            <a:pPr marL="514350" indent="-514350">
              <a:buAutoNum type="alphaLcParenR"/>
            </a:pPr>
            <a:r>
              <a:rPr lang="pt-BR" dirty="0" smtClean="0"/>
              <a:t>172 cv = ___________________ W</a:t>
            </a:r>
          </a:p>
          <a:p>
            <a:pPr marL="514350" indent="-514350">
              <a:buAutoNum type="alphaLcParenR"/>
            </a:pPr>
            <a:r>
              <a:rPr lang="pt-BR" dirty="0" smtClean="0"/>
              <a:t>172 cv = ___________________ HP</a:t>
            </a:r>
          </a:p>
          <a:p>
            <a:pPr marL="514350" indent="-514350">
              <a:buNone/>
            </a:pPr>
            <a:r>
              <a:rPr lang="pt-BR" dirty="0" smtClean="0"/>
              <a:t>5) Quantas lâmpadas de 60 W a </a:t>
            </a:r>
            <a:r>
              <a:rPr lang="pt-BR" dirty="0" err="1" smtClean="0"/>
              <a:t>Frontier</a:t>
            </a:r>
            <a:r>
              <a:rPr lang="pt-BR" dirty="0" smtClean="0"/>
              <a:t> seria capaz de ligar?</a:t>
            </a:r>
          </a:p>
          <a:p>
            <a:pPr marL="514350" indent="-514350">
              <a:buNone/>
            </a:pPr>
            <a:endParaRPr lang="pt-B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Atividade para Casa</a:t>
            </a:r>
            <a:endParaRPr lang="pt-BR" dirty="0"/>
          </a:p>
        </p:txBody>
      </p:sp>
      <p:sp>
        <p:nvSpPr>
          <p:cNvPr id="3" name="Espaço Reservado para Conteúdo 2"/>
          <p:cNvSpPr>
            <a:spLocks noGrp="1"/>
          </p:cNvSpPr>
          <p:nvPr>
            <p:ph idx="1"/>
          </p:nvPr>
        </p:nvSpPr>
        <p:spPr/>
        <p:txBody>
          <a:bodyPr/>
          <a:lstStyle/>
          <a:p>
            <a:pPr marL="514350" indent="-514350">
              <a:buAutoNum type="arabicParenR"/>
            </a:pPr>
            <a:r>
              <a:rPr lang="pt-BR" dirty="0" smtClean="0"/>
              <a:t>Pesquise e registre o que são “máquinas simples”.</a:t>
            </a:r>
          </a:p>
          <a:p>
            <a:pPr marL="514350" indent="-514350">
              <a:buAutoNum type="arabicParenR"/>
            </a:pPr>
            <a:r>
              <a:rPr lang="pt-BR" dirty="0" smtClean="0"/>
              <a:t>Fotografe “máquinas simples” do seu cotidiano e monte um mural em classe.</a:t>
            </a:r>
            <a:endParaRPr lang="pt-B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29166" y="-24"/>
            <a:ext cx="4329114" cy="1143000"/>
          </a:xfrm>
        </p:spPr>
        <p:txBody>
          <a:bodyPr/>
          <a:lstStyle/>
          <a:p>
            <a:pPr algn="r"/>
            <a:r>
              <a:rPr lang="pt-BR" dirty="0" smtClean="0"/>
              <a:t>Máquinas Simples</a:t>
            </a:r>
            <a:endParaRPr lang="pt-BR" dirty="0"/>
          </a:p>
        </p:txBody>
      </p:sp>
      <p:sp>
        <p:nvSpPr>
          <p:cNvPr id="3" name="Espaço Reservado para Conteúdo 2"/>
          <p:cNvSpPr>
            <a:spLocks noGrp="1"/>
          </p:cNvSpPr>
          <p:nvPr>
            <p:ph idx="1"/>
          </p:nvPr>
        </p:nvSpPr>
        <p:spPr>
          <a:xfrm>
            <a:off x="4357686" y="1189053"/>
            <a:ext cx="4786314" cy="4883153"/>
          </a:xfrm>
        </p:spPr>
        <p:txBody>
          <a:bodyPr>
            <a:normAutofit fontScale="92500" lnSpcReduction="10000"/>
          </a:bodyPr>
          <a:lstStyle/>
          <a:p>
            <a:pPr marL="0" indent="0" algn="just">
              <a:buNone/>
            </a:pPr>
            <a:r>
              <a:rPr lang="pt-BR" dirty="0" smtClean="0"/>
              <a:t>As </a:t>
            </a:r>
            <a:r>
              <a:rPr lang="pt-BR" b="1" dirty="0" smtClean="0"/>
              <a:t>máquinas simples</a:t>
            </a:r>
            <a:r>
              <a:rPr lang="pt-BR" dirty="0" smtClean="0"/>
              <a:t> são dispositivos que se tornaram base para todas as demais máquinas (menos ou mais complexas) criadas ao longo da história.</a:t>
            </a:r>
          </a:p>
          <a:p>
            <a:pPr marL="0" indent="0" algn="just">
              <a:buNone/>
            </a:pPr>
            <a:r>
              <a:rPr lang="pt-BR" dirty="0" smtClean="0"/>
              <a:t>As máquinas simples são dispositivos capazes de alterar  o módulo de forças, ou simplesmente de mudá-las de direção e sentido.</a:t>
            </a:r>
          </a:p>
          <a:p>
            <a:pPr algn="just">
              <a:buNone/>
            </a:pPr>
            <a:endParaRPr lang="pt-BR" dirty="0"/>
          </a:p>
        </p:txBody>
      </p:sp>
      <p:pic>
        <p:nvPicPr>
          <p:cNvPr id="4" name="Imagem 3" descr="Table_of_Mechanicks,_Cyclopaedia,_Volume_2.png"/>
          <p:cNvPicPr>
            <a:picLocks noChangeAspect="1"/>
          </p:cNvPicPr>
          <p:nvPr/>
        </p:nvPicPr>
        <p:blipFill>
          <a:blip r:embed="rId2" cstate="print">
            <a:clrChange>
              <a:clrFrom>
                <a:srgbClr val="FFFFFF"/>
              </a:clrFrom>
              <a:clrTo>
                <a:srgbClr val="FFFFFF">
                  <a:alpha val="0"/>
                </a:srgbClr>
              </a:clrTo>
            </a:clrChange>
          </a:blip>
          <a:stretch>
            <a:fillRect/>
          </a:stretch>
        </p:blipFill>
        <p:spPr>
          <a:xfrm>
            <a:off x="71438" y="71414"/>
            <a:ext cx="4214810" cy="6517414"/>
          </a:xfrm>
          <a:prstGeom prst="rect">
            <a:avLst/>
          </a:prstGeom>
        </p:spPr>
      </p:pic>
      <p:sp>
        <p:nvSpPr>
          <p:cNvPr id="5" name="CaixaDeTexto 4"/>
          <p:cNvSpPr txBox="1"/>
          <p:nvPr/>
        </p:nvSpPr>
        <p:spPr>
          <a:xfrm>
            <a:off x="142876" y="6572272"/>
            <a:ext cx="4143372" cy="276999"/>
          </a:xfrm>
          <a:prstGeom prst="rect">
            <a:avLst/>
          </a:prstGeom>
          <a:noFill/>
        </p:spPr>
        <p:txBody>
          <a:bodyPr wrap="square" rtlCol="0">
            <a:spAutoFit/>
          </a:bodyPr>
          <a:lstStyle/>
          <a:p>
            <a:pPr algn="just"/>
            <a:r>
              <a:rPr lang="pt-BR" sz="1200" dirty="0" smtClean="0"/>
              <a:t>Tábua de máquinas simples, de </a:t>
            </a:r>
            <a:r>
              <a:rPr lang="pt-BR" sz="1200" dirty="0" err="1" smtClean="0"/>
              <a:t>Cyclopedia</a:t>
            </a:r>
            <a:r>
              <a:rPr lang="pt-BR" sz="1200" dirty="0" smtClean="0"/>
              <a:t> de </a:t>
            </a:r>
            <a:r>
              <a:rPr lang="pt-BR" sz="1200" dirty="0" err="1" smtClean="0"/>
              <a:t>Chambers</a:t>
            </a:r>
            <a:r>
              <a:rPr lang="pt-BR" sz="1200" dirty="0" smtClean="0"/>
              <a:t>, 1728</a:t>
            </a:r>
            <a:endParaRPr lang="pt-BR"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3">
                                            <p:txEl>
                                              <p:pRg st="0" end="0"/>
                                            </p:txEl>
                                          </p:spTgt>
                                        </p:tgtEl>
                                        <p:attrNameLst>
                                          <p:attrName>style.opacity</p:attrName>
                                        </p:attrNameLst>
                                      </p:cBhvr>
                                      <p:to>
                                        <p:strVal val="0.5"/>
                                      </p:to>
                                    </p:set>
                                    <p:animEffect filter="image" prLst="opacity: 0.5">
                                      <p:cBhvr rctx="IE">
                                        <p:cTn id="7" dur="indefinite"/>
                                        <p:tgtEl>
                                          <p:spTgt spid="3">
                                            <p:txEl>
                                              <p:pRg st="0" end="0"/>
                                            </p:txEl>
                                          </p:spTgt>
                                        </p:tgtEl>
                                      </p:cBhvr>
                                    </p:animEffect>
                                  </p:childTnLst>
                                </p:cTn>
                              </p:par>
                            </p:childTnLst>
                          </p:cTn>
                        </p:par>
                        <p:par>
                          <p:cTn id="8" fill="hold">
                            <p:stCondLst>
                              <p:cond delay="0"/>
                            </p:stCondLst>
                            <p:childTnLst>
                              <p:par>
                                <p:cTn id="9" presetID="2" presetClass="entr" presetSubtype="4" fill="hold" nodeType="afterEffect">
                                  <p:stCondLst>
                                    <p:cond delay="0"/>
                                  </p:stCondLst>
                                  <p:iterate type="lt">
                                    <p:tmPct val="0"/>
                                  </p:iterate>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Algumas Máquinas Simples</a:t>
            </a:r>
            <a:endParaRPr lang="pt-BR" dirty="0"/>
          </a:p>
        </p:txBody>
      </p:sp>
      <p:pic>
        <p:nvPicPr>
          <p:cNvPr id="6" name="Imagem 5" descr="lever_35944_lg.gif">
            <a:hlinkClick r:id="rId2" action="ppaction://hlinksldjump"/>
          </p:cNvPr>
          <p:cNvPicPr>
            <a:picLocks noChangeAspect="1"/>
          </p:cNvPicPr>
          <p:nvPr/>
        </p:nvPicPr>
        <p:blipFill>
          <a:blip r:embed="rId3">
            <a:clrChange>
              <a:clrFrom>
                <a:srgbClr val="FFFFFF"/>
              </a:clrFrom>
              <a:clrTo>
                <a:srgbClr val="FFFFFF">
                  <a:alpha val="0"/>
                </a:srgbClr>
              </a:clrTo>
            </a:clrChange>
            <a:duotone>
              <a:prstClr val="black"/>
              <a:schemeClr val="accent3">
                <a:tint val="45000"/>
                <a:satMod val="400000"/>
              </a:schemeClr>
            </a:duotone>
          </a:blip>
          <a:stretch>
            <a:fillRect/>
          </a:stretch>
        </p:blipFill>
        <p:spPr>
          <a:xfrm>
            <a:off x="119046" y="1142984"/>
            <a:ext cx="2881318" cy="1753488"/>
          </a:xfrm>
          <a:prstGeom prst="rect">
            <a:avLst/>
          </a:prstGeom>
        </p:spPr>
      </p:pic>
      <p:pic>
        <p:nvPicPr>
          <p:cNvPr id="7" name="Imagem 6" descr="fixedpulley_20060_lg.gif">
            <a:hlinkClick r:id="rId4" action="ppaction://hlinksldjump"/>
          </p:cNvPr>
          <p:cNvPicPr>
            <a:picLocks noChangeAspect="1"/>
          </p:cNvPicPr>
          <p:nvPr/>
        </p:nvPicPr>
        <p:blipFill>
          <a:blip r:embed="rId5">
            <a:clrChange>
              <a:clrFrom>
                <a:srgbClr val="FFFFFF"/>
              </a:clrFrom>
              <a:clrTo>
                <a:srgbClr val="FFFFFF">
                  <a:alpha val="0"/>
                </a:srgbClr>
              </a:clrTo>
            </a:clrChange>
            <a:duotone>
              <a:prstClr val="black"/>
              <a:schemeClr val="accent2">
                <a:tint val="45000"/>
                <a:satMod val="400000"/>
              </a:schemeClr>
            </a:duotone>
          </a:blip>
          <a:stretch>
            <a:fillRect/>
          </a:stretch>
        </p:blipFill>
        <p:spPr>
          <a:xfrm>
            <a:off x="785786" y="3643314"/>
            <a:ext cx="1662925" cy="2405056"/>
          </a:xfrm>
          <a:prstGeom prst="rect">
            <a:avLst/>
          </a:prstGeom>
        </p:spPr>
      </p:pic>
      <p:pic>
        <p:nvPicPr>
          <p:cNvPr id="8" name="Imagem 7" descr="incline_7777_lg.gif">
            <a:hlinkClick r:id="" action="ppaction://noaction"/>
          </p:cNvPr>
          <p:cNvPicPr>
            <a:picLocks noChangeAspect="1"/>
          </p:cNvPicPr>
          <p:nvPr/>
        </p:nvPicPr>
        <p:blipFill>
          <a:blip r:embed="rId6">
            <a:clrChange>
              <a:clrFrom>
                <a:srgbClr val="FFFFFF"/>
              </a:clrFrom>
              <a:clrTo>
                <a:srgbClr val="FFFFFF">
                  <a:alpha val="0"/>
                </a:srgbClr>
              </a:clrTo>
            </a:clrChange>
            <a:duotone>
              <a:prstClr val="black"/>
              <a:schemeClr val="accent5">
                <a:tint val="45000"/>
                <a:satMod val="400000"/>
              </a:schemeClr>
            </a:duotone>
          </a:blip>
          <a:stretch>
            <a:fillRect/>
          </a:stretch>
        </p:blipFill>
        <p:spPr>
          <a:xfrm>
            <a:off x="5881720" y="1000108"/>
            <a:ext cx="3190874" cy="1905408"/>
          </a:xfrm>
          <a:prstGeom prst="rect">
            <a:avLst/>
          </a:prstGeom>
        </p:spPr>
      </p:pic>
      <p:pic>
        <p:nvPicPr>
          <p:cNvPr id="9" name="Imagem 8" descr="250px-Wheelaxle_quackenbos.gif">
            <a:hlinkClick r:id="" action="ppaction://noaction"/>
          </p:cNvPr>
          <p:cNvPicPr>
            <a:picLocks noChangeAspect="1"/>
          </p:cNvPicPr>
          <p:nvPr/>
        </p:nvPicPr>
        <p:blipFill>
          <a:blip r:embed="rId7">
            <a:clrChange>
              <a:clrFrom>
                <a:srgbClr val="FFFFFF"/>
              </a:clrFrom>
              <a:clrTo>
                <a:srgbClr val="FFFFFF">
                  <a:alpha val="0"/>
                </a:srgbClr>
              </a:clrTo>
            </a:clrChange>
            <a:duotone>
              <a:prstClr val="black"/>
              <a:schemeClr val="accent6">
                <a:tint val="45000"/>
                <a:satMod val="400000"/>
              </a:schemeClr>
            </a:duotone>
          </a:blip>
          <a:stretch>
            <a:fillRect/>
          </a:stretch>
        </p:blipFill>
        <p:spPr>
          <a:xfrm>
            <a:off x="6489439" y="3643314"/>
            <a:ext cx="2381250" cy="2286000"/>
          </a:xfrm>
          <a:prstGeom prst="rect">
            <a:avLst/>
          </a:prstGeom>
        </p:spPr>
      </p:pic>
      <p:sp>
        <p:nvSpPr>
          <p:cNvPr id="10" name="CaixaDeTexto 9"/>
          <p:cNvSpPr txBox="1"/>
          <p:nvPr/>
        </p:nvSpPr>
        <p:spPr>
          <a:xfrm rot="1214505">
            <a:off x="1066538" y="1811950"/>
            <a:ext cx="1042273" cy="369332"/>
          </a:xfrm>
          <a:prstGeom prst="rect">
            <a:avLst/>
          </a:prstGeom>
          <a:noFill/>
        </p:spPr>
        <p:txBody>
          <a:bodyPr wrap="none" rtlCol="0">
            <a:spAutoFit/>
          </a:bodyPr>
          <a:lstStyle/>
          <a:p>
            <a:r>
              <a:rPr lang="pt-BR" b="1" dirty="0" smtClean="0">
                <a:solidFill>
                  <a:schemeClr val="accent3">
                    <a:lumMod val="50000"/>
                  </a:schemeClr>
                </a:solidFill>
              </a:rPr>
              <a:t>Alavanca</a:t>
            </a:r>
            <a:endParaRPr lang="pt-BR" b="1" dirty="0">
              <a:solidFill>
                <a:schemeClr val="accent3">
                  <a:lumMod val="50000"/>
                </a:schemeClr>
              </a:solidFill>
            </a:endParaRPr>
          </a:p>
        </p:txBody>
      </p:sp>
      <p:sp>
        <p:nvSpPr>
          <p:cNvPr id="11" name="CaixaDeTexto 10"/>
          <p:cNvSpPr txBox="1"/>
          <p:nvPr/>
        </p:nvSpPr>
        <p:spPr>
          <a:xfrm rot="20544872">
            <a:off x="6453715" y="1670060"/>
            <a:ext cx="1654620" cy="369332"/>
          </a:xfrm>
          <a:prstGeom prst="rect">
            <a:avLst/>
          </a:prstGeom>
          <a:noFill/>
        </p:spPr>
        <p:txBody>
          <a:bodyPr wrap="none" rtlCol="0">
            <a:spAutoFit/>
          </a:bodyPr>
          <a:lstStyle/>
          <a:p>
            <a:r>
              <a:rPr lang="pt-BR" b="1" dirty="0" smtClean="0">
                <a:solidFill>
                  <a:schemeClr val="accent5">
                    <a:lumMod val="50000"/>
                  </a:schemeClr>
                </a:solidFill>
              </a:rPr>
              <a:t>Plano Inclinado</a:t>
            </a:r>
            <a:endParaRPr lang="pt-BR" b="1" dirty="0">
              <a:solidFill>
                <a:schemeClr val="accent5">
                  <a:lumMod val="50000"/>
                </a:schemeClr>
              </a:solidFill>
            </a:endParaRPr>
          </a:p>
        </p:txBody>
      </p:sp>
      <p:sp>
        <p:nvSpPr>
          <p:cNvPr id="12" name="CaixaDeTexto 11"/>
          <p:cNvSpPr txBox="1"/>
          <p:nvPr/>
        </p:nvSpPr>
        <p:spPr>
          <a:xfrm>
            <a:off x="1126035" y="3321584"/>
            <a:ext cx="964495" cy="369332"/>
          </a:xfrm>
          <a:prstGeom prst="rect">
            <a:avLst/>
          </a:prstGeom>
          <a:noFill/>
        </p:spPr>
        <p:txBody>
          <a:bodyPr wrap="none" rtlCol="0">
            <a:spAutoFit/>
          </a:bodyPr>
          <a:lstStyle/>
          <a:p>
            <a:r>
              <a:rPr lang="pt-BR" b="1" dirty="0" smtClean="0">
                <a:solidFill>
                  <a:schemeClr val="accent2">
                    <a:lumMod val="50000"/>
                  </a:schemeClr>
                </a:solidFill>
              </a:rPr>
              <a:t>Roldana</a:t>
            </a:r>
            <a:endParaRPr lang="pt-BR" b="1" dirty="0">
              <a:solidFill>
                <a:schemeClr val="accent2">
                  <a:lumMod val="50000"/>
                </a:schemeClr>
              </a:solidFill>
            </a:endParaRPr>
          </a:p>
        </p:txBody>
      </p:sp>
      <p:sp>
        <p:nvSpPr>
          <p:cNvPr id="13" name="CaixaDeTexto 12"/>
          <p:cNvSpPr txBox="1"/>
          <p:nvPr/>
        </p:nvSpPr>
        <p:spPr>
          <a:xfrm rot="20477133">
            <a:off x="7619843" y="5649433"/>
            <a:ext cx="1284582" cy="369332"/>
          </a:xfrm>
          <a:prstGeom prst="rect">
            <a:avLst/>
          </a:prstGeom>
          <a:noFill/>
        </p:spPr>
        <p:txBody>
          <a:bodyPr wrap="none" rtlCol="0">
            <a:spAutoFit/>
          </a:bodyPr>
          <a:lstStyle/>
          <a:p>
            <a:r>
              <a:rPr lang="pt-BR" b="1" dirty="0" smtClean="0">
                <a:solidFill>
                  <a:schemeClr val="accent6">
                    <a:lumMod val="50000"/>
                  </a:schemeClr>
                </a:solidFill>
              </a:rPr>
              <a:t>Roda e Eixo</a:t>
            </a:r>
            <a:endParaRPr lang="pt-BR" b="1" dirty="0">
              <a:solidFill>
                <a:schemeClr val="accent6">
                  <a:lumMod val="50000"/>
                </a:schemeClr>
              </a:solidFill>
            </a:endParaRPr>
          </a:p>
        </p:txBody>
      </p:sp>
      <p:pic>
        <p:nvPicPr>
          <p:cNvPr id="15" name="Imagem 14" descr="machado-arvore-desmatamento-amazonia-blog.jpg">
            <a:hlinkClick r:id="" action="ppaction://noaction"/>
          </p:cNvPr>
          <p:cNvPicPr>
            <a:picLocks noChangeAspect="1"/>
          </p:cNvPicPr>
          <p:nvPr/>
        </p:nvPicPr>
        <p:blipFill>
          <a:blip r:embed="rId8" cstate="print">
            <a:clrChange>
              <a:clrFrom>
                <a:srgbClr val="FFFFFF"/>
              </a:clrFrom>
              <a:clrTo>
                <a:srgbClr val="FFFFFF">
                  <a:alpha val="0"/>
                </a:srgbClr>
              </a:clrTo>
            </a:clrChange>
            <a:duotone>
              <a:prstClr val="black"/>
              <a:srgbClr val="D9C3A5">
                <a:tint val="50000"/>
                <a:satMod val="180000"/>
              </a:srgbClr>
            </a:duotone>
          </a:blip>
          <a:stretch>
            <a:fillRect/>
          </a:stretch>
        </p:blipFill>
        <p:spPr>
          <a:xfrm>
            <a:off x="3643306" y="3643314"/>
            <a:ext cx="1950720" cy="1950720"/>
          </a:xfrm>
          <a:prstGeom prst="rect">
            <a:avLst/>
          </a:prstGeom>
        </p:spPr>
      </p:pic>
      <p:sp>
        <p:nvSpPr>
          <p:cNvPr id="16" name="CaixaDeTexto 15"/>
          <p:cNvSpPr txBox="1"/>
          <p:nvPr/>
        </p:nvSpPr>
        <p:spPr>
          <a:xfrm>
            <a:off x="3786182" y="5572140"/>
            <a:ext cx="1080745" cy="369332"/>
          </a:xfrm>
          <a:prstGeom prst="rect">
            <a:avLst/>
          </a:prstGeom>
          <a:noFill/>
        </p:spPr>
        <p:txBody>
          <a:bodyPr wrap="none" rtlCol="0">
            <a:spAutoFit/>
          </a:bodyPr>
          <a:lstStyle/>
          <a:p>
            <a:r>
              <a:rPr lang="pt-BR" b="1" dirty="0" smtClean="0">
                <a:solidFill>
                  <a:schemeClr val="tx1">
                    <a:lumMod val="95000"/>
                    <a:lumOff val="5000"/>
                  </a:schemeClr>
                </a:solidFill>
              </a:rPr>
              <a:t>Machado</a:t>
            </a:r>
            <a:endParaRPr lang="pt-BR" b="1" dirty="0">
              <a:solidFill>
                <a:schemeClr val="tx1">
                  <a:lumMod val="95000"/>
                  <a:lumOff val="5000"/>
                </a:schemeClr>
              </a:solidFill>
            </a:endParaRPr>
          </a:p>
        </p:txBody>
      </p:sp>
      <p:pic>
        <p:nvPicPr>
          <p:cNvPr id="17" name="Imagem 16" descr="stockphotopro_507871LRU_no_title.jpg">
            <a:hlinkClick r:id="" action="ppaction://noaction"/>
          </p:cNvPr>
          <p:cNvPicPr>
            <a:picLocks noChangeAspect="1"/>
          </p:cNvPicPr>
          <p:nvPr/>
        </p:nvPicPr>
        <p:blipFill>
          <a:blip r:embed="rId9" cstate="print">
            <a:clrChange>
              <a:clrFrom>
                <a:srgbClr val="FFFFFF"/>
              </a:clrFrom>
              <a:clrTo>
                <a:srgbClr val="FFFFFF">
                  <a:alpha val="0"/>
                </a:srgbClr>
              </a:clrTo>
            </a:clrChange>
            <a:grayscl/>
          </a:blip>
          <a:stretch>
            <a:fillRect/>
          </a:stretch>
        </p:blipFill>
        <p:spPr>
          <a:xfrm>
            <a:off x="3714744" y="1285860"/>
            <a:ext cx="1485898" cy="1547810"/>
          </a:xfrm>
          <a:prstGeom prst="rect">
            <a:avLst/>
          </a:prstGeom>
        </p:spPr>
      </p:pic>
      <p:sp>
        <p:nvSpPr>
          <p:cNvPr id="18" name="CaixaDeTexto 17"/>
          <p:cNvSpPr txBox="1"/>
          <p:nvPr/>
        </p:nvSpPr>
        <p:spPr>
          <a:xfrm>
            <a:off x="3857620" y="2773916"/>
            <a:ext cx="1018677" cy="369332"/>
          </a:xfrm>
          <a:prstGeom prst="rect">
            <a:avLst/>
          </a:prstGeom>
          <a:noFill/>
        </p:spPr>
        <p:txBody>
          <a:bodyPr wrap="none" rtlCol="0">
            <a:spAutoFit/>
          </a:bodyPr>
          <a:lstStyle/>
          <a:p>
            <a:r>
              <a:rPr lang="pt-BR" b="1" dirty="0" smtClean="0">
                <a:solidFill>
                  <a:schemeClr val="bg1">
                    <a:lumMod val="50000"/>
                  </a:schemeClr>
                </a:solidFill>
              </a:rPr>
              <a:t>Parafuso</a:t>
            </a:r>
            <a:endParaRPr lang="pt-BR" b="1"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4"/>
            <a:ext cx="8229600" cy="1143000"/>
          </a:xfrm>
        </p:spPr>
        <p:txBody>
          <a:bodyPr/>
          <a:lstStyle/>
          <a:p>
            <a:r>
              <a:rPr lang="pt-BR" dirty="0" smtClean="0">
                <a:hlinkClick r:id="rId2" action="ppaction://hlinksldjump"/>
              </a:rPr>
              <a:t>Alavanca</a:t>
            </a:r>
            <a:endParaRPr lang="pt-BR" dirty="0"/>
          </a:p>
        </p:txBody>
      </p:sp>
      <p:pic>
        <p:nvPicPr>
          <p:cNvPr id="4" name="Espaço Reservado para Conteúdo 3" descr="Lever.jpg"/>
          <p:cNvPicPr>
            <a:picLocks noGrp="1" noChangeAspect="1"/>
          </p:cNvPicPr>
          <p:nvPr>
            <p:ph idx="1"/>
          </p:nvPr>
        </p:nvPicPr>
        <p:blipFill>
          <a:blip r:embed="rId3"/>
          <a:stretch>
            <a:fillRect/>
          </a:stretch>
        </p:blipFill>
        <p:spPr>
          <a:xfrm>
            <a:off x="1285852" y="1285860"/>
            <a:ext cx="6500858" cy="4337292"/>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5" name="CaixaDeTexto 4"/>
          <p:cNvSpPr txBox="1"/>
          <p:nvPr/>
        </p:nvSpPr>
        <p:spPr>
          <a:xfrm>
            <a:off x="1055309" y="5929330"/>
            <a:ext cx="7231467" cy="738664"/>
          </a:xfrm>
          <a:prstGeom prst="rect">
            <a:avLst/>
          </a:prstGeom>
          <a:noFill/>
        </p:spPr>
        <p:txBody>
          <a:bodyPr wrap="none" rtlCol="0">
            <a:spAutoFit/>
          </a:bodyPr>
          <a:lstStyle/>
          <a:p>
            <a:pPr algn="ctr"/>
            <a:r>
              <a:rPr lang="pt-BR" sz="2400" b="1" dirty="0" smtClean="0">
                <a:latin typeface="Batang" pitchFamily="18" charset="-127"/>
                <a:ea typeface="Batang" pitchFamily="18" charset="-127"/>
              </a:rPr>
              <a:t>Dêem-me um ponto de apoio e moverei a Terra </a:t>
            </a:r>
          </a:p>
          <a:p>
            <a:pPr algn="ctr"/>
            <a:r>
              <a:rPr lang="pt-BR" dirty="0" smtClean="0"/>
              <a:t>(Arquimedes, 287 – 212 a. C)</a:t>
            </a:r>
            <a:endParaRPr lang="pt-B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Elementos de uma Alavanca</a:t>
            </a:r>
            <a:endParaRPr lang="pt-BR" dirty="0"/>
          </a:p>
        </p:txBody>
      </p:sp>
      <p:pic>
        <p:nvPicPr>
          <p:cNvPr id="4" name="Espaço Reservado para Conteúdo 3" descr="lever2.gif"/>
          <p:cNvPicPr>
            <a:picLocks noGrp="1" noChangeAspect="1"/>
          </p:cNvPicPr>
          <p:nvPr>
            <p:ph idx="1"/>
          </p:nvPr>
        </p:nvPicPr>
        <p:blipFill>
          <a:blip r:embed="rId2">
            <a:clrChange>
              <a:clrFrom>
                <a:srgbClr val="FFFFFF"/>
              </a:clrFrom>
              <a:clrTo>
                <a:srgbClr val="FFFFFF">
                  <a:alpha val="0"/>
                </a:srgbClr>
              </a:clrTo>
            </a:clrChange>
          </a:blip>
          <a:stretch>
            <a:fillRect/>
          </a:stretch>
        </p:blipFill>
        <p:spPr>
          <a:xfrm>
            <a:off x="1432589" y="1834210"/>
            <a:ext cx="5353989" cy="4214842"/>
          </a:xfrm>
        </p:spPr>
      </p:pic>
      <p:sp>
        <p:nvSpPr>
          <p:cNvPr id="5" name="Seta para baixo 4"/>
          <p:cNvSpPr/>
          <p:nvPr/>
        </p:nvSpPr>
        <p:spPr>
          <a:xfrm>
            <a:off x="2163084" y="2809212"/>
            <a:ext cx="622966" cy="1048416"/>
          </a:xfrm>
          <a:prstGeom prst="down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t>P</a:t>
            </a:r>
            <a:endParaRPr lang="pt-BR" b="1" dirty="0"/>
          </a:p>
        </p:txBody>
      </p:sp>
      <p:sp>
        <p:nvSpPr>
          <p:cNvPr id="8" name="Elipse 7"/>
          <p:cNvSpPr/>
          <p:nvPr/>
        </p:nvSpPr>
        <p:spPr>
          <a:xfrm>
            <a:off x="4423442" y="4920338"/>
            <a:ext cx="557210" cy="48577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b="1" dirty="0" smtClean="0">
                <a:solidFill>
                  <a:schemeClr val="tx1"/>
                </a:solidFill>
              </a:rPr>
              <a:t>A</a:t>
            </a:r>
            <a:endParaRPr lang="pt-BR" sz="3200" b="1" dirty="0">
              <a:solidFill>
                <a:schemeClr val="tx1"/>
              </a:solidFill>
            </a:endParaRPr>
          </a:p>
        </p:txBody>
      </p:sp>
      <p:sp>
        <p:nvSpPr>
          <p:cNvPr id="9" name="CaixaDeTexto 8"/>
          <p:cNvSpPr txBox="1"/>
          <p:nvPr/>
        </p:nvSpPr>
        <p:spPr>
          <a:xfrm>
            <a:off x="142844" y="1901129"/>
            <a:ext cx="1500198" cy="1384995"/>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pt-BR" sz="2800" dirty="0" smtClean="0">
                <a:solidFill>
                  <a:srgbClr val="92D050"/>
                </a:solidFill>
              </a:rPr>
              <a:t>Força </a:t>
            </a:r>
          </a:p>
          <a:p>
            <a:pPr algn="ctr"/>
            <a:r>
              <a:rPr lang="pt-BR" sz="2800" dirty="0" smtClean="0">
                <a:solidFill>
                  <a:srgbClr val="92D050"/>
                </a:solidFill>
              </a:rPr>
              <a:t>Potente </a:t>
            </a:r>
          </a:p>
          <a:p>
            <a:pPr algn="ctr"/>
            <a:r>
              <a:rPr lang="pt-BR" sz="2800" dirty="0" smtClean="0">
                <a:solidFill>
                  <a:srgbClr val="92D050"/>
                </a:solidFill>
              </a:rPr>
              <a:t>(P)</a:t>
            </a:r>
          </a:p>
        </p:txBody>
      </p:sp>
      <p:sp>
        <p:nvSpPr>
          <p:cNvPr id="10" name="CaixaDeTexto 9"/>
          <p:cNvSpPr txBox="1"/>
          <p:nvPr/>
        </p:nvSpPr>
        <p:spPr>
          <a:xfrm>
            <a:off x="7000892" y="4628510"/>
            <a:ext cx="1785950" cy="1384995"/>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pt-BR" sz="2800" dirty="0" smtClean="0">
                <a:solidFill>
                  <a:srgbClr val="FF0000"/>
                </a:solidFill>
              </a:rPr>
              <a:t>Força </a:t>
            </a:r>
          </a:p>
          <a:p>
            <a:pPr algn="ctr"/>
            <a:r>
              <a:rPr lang="pt-BR" sz="2800" dirty="0" smtClean="0">
                <a:solidFill>
                  <a:srgbClr val="FF0000"/>
                </a:solidFill>
              </a:rPr>
              <a:t>Resistente </a:t>
            </a:r>
          </a:p>
          <a:p>
            <a:pPr algn="ctr"/>
            <a:r>
              <a:rPr lang="pt-BR" sz="2800" dirty="0" smtClean="0">
                <a:solidFill>
                  <a:srgbClr val="FF0000"/>
                </a:solidFill>
              </a:rPr>
              <a:t>(R)</a:t>
            </a:r>
          </a:p>
        </p:txBody>
      </p:sp>
      <p:sp>
        <p:nvSpPr>
          <p:cNvPr id="11" name="CaixaDeTexto 10"/>
          <p:cNvSpPr txBox="1"/>
          <p:nvPr/>
        </p:nvSpPr>
        <p:spPr>
          <a:xfrm>
            <a:off x="3714744" y="3857628"/>
            <a:ext cx="1643074" cy="523220"/>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pt-BR" sz="2800" dirty="0" smtClean="0">
                <a:solidFill>
                  <a:srgbClr val="FFFF00"/>
                </a:solidFill>
              </a:rPr>
              <a:t>Apoio (A)</a:t>
            </a:r>
            <a:endParaRPr lang="pt-BR" sz="2800" dirty="0">
              <a:solidFill>
                <a:srgbClr val="FFFF00"/>
              </a:solidFill>
            </a:endParaRPr>
          </a:p>
        </p:txBody>
      </p:sp>
      <p:sp>
        <p:nvSpPr>
          <p:cNvPr id="12" name="Seta para baixo 11"/>
          <p:cNvSpPr/>
          <p:nvPr/>
        </p:nvSpPr>
        <p:spPr>
          <a:xfrm>
            <a:off x="5572132" y="4666600"/>
            <a:ext cx="622966" cy="1048416"/>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t>R</a:t>
            </a:r>
            <a:endParaRPr lang="pt-BR"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57158" y="214290"/>
            <a:ext cx="8229600" cy="1143000"/>
          </a:xfrm>
        </p:spPr>
        <p:txBody>
          <a:bodyPr/>
          <a:lstStyle/>
          <a:p>
            <a:pPr algn="l"/>
            <a:r>
              <a:rPr lang="pt-BR" dirty="0" smtClean="0"/>
              <a:t>Momento da Força</a:t>
            </a:r>
            <a:endParaRPr lang="pt-BR" dirty="0"/>
          </a:p>
        </p:txBody>
      </p:sp>
      <p:sp>
        <p:nvSpPr>
          <p:cNvPr id="1026" name="AutoShape 2" descr="C:\Users\Thiago\Documents\Conhecer 2011.2\M%C3%A1quinas Simles\Alavanca %E2%80%93 Wikip%C3%A9dia, a enciclop%C3%A9dia livre_files\250px-LeverPrincleple.svg.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028" name="AutoShape 4" descr="C:\Users\Thiago\Documents\Conhecer 2011.2\M%C3%A1quinas Simles\Alavanca %E2%80%93 Wikip%C3%A9dia, a enciclop%C3%A9dia livre_files\250px-LeverPrincleple.svg.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1029" name="Picture 5" descr="C:\Users\Thiago\Documents\Conhecer 2011.2\Máquinas Simles\Alavanca – Wikipédia, a enciclopédia livre_files\250px-LeverPrincleple.svg.png"/>
          <p:cNvPicPr>
            <a:picLocks noChangeAspect="1" noChangeArrowheads="1"/>
          </p:cNvPicPr>
          <p:nvPr/>
        </p:nvPicPr>
        <p:blipFill>
          <a:blip r:embed="rId2"/>
          <a:srcRect/>
          <a:stretch>
            <a:fillRect/>
          </a:stretch>
        </p:blipFill>
        <p:spPr bwMode="auto">
          <a:xfrm>
            <a:off x="1857356" y="1788799"/>
            <a:ext cx="4638681" cy="2783209"/>
          </a:xfrm>
          <a:prstGeom prst="rect">
            <a:avLst/>
          </a:prstGeom>
          <a:noFill/>
        </p:spPr>
      </p:pic>
      <p:sp>
        <p:nvSpPr>
          <p:cNvPr id="7" name="CaixaDeTexto 6"/>
          <p:cNvSpPr txBox="1"/>
          <p:nvPr/>
        </p:nvSpPr>
        <p:spPr>
          <a:xfrm>
            <a:off x="5786446" y="500042"/>
            <a:ext cx="2957605" cy="707886"/>
          </a:xfrm>
          <a:prstGeom prst="rect">
            <a:avLst/>
          </a:prstGeom>
          <a:noFill/>
          <a:ln>
            <a:solidFill>
              <a:srgbClr val="00B0F0"/>
            </a:solidFill>
          </a:ln>
        </p:spPr>
        <p:txBody>
          <a:bodyPr wrap="none" rtlCol="0">
            <a:spAutoFit/>
          </a:bodyPr>
          <a:lstStyle/>
          <a:p>
            <a:r>
              <a:rPr lang="pt-BR" sz="4000" dirty="0" smtClean="0"/>
              <a:t>M = </a:t>
            </a:r>
            <a:r>
              <a:rPr lang="pt-BR" sz="4000" dirty="0" err="1" smtClean="0"/>
              <a:t>F.d.</a:t>
            </a:r>
            <a:r>
              <a:rPr lang="pt-BR" sz="4000" dirty="0" smtClean="0"/>
              <a:t> </a:t>
            </a:r>
            <a:r>
              <a:rPr lang="pt-BR" sz="4000" dirty="0" err="1" smtClean="0"/>
              <a:t>sen</a:t>
            </a:r>
            <a:r>
              <a:rPr lang="el-GR" sz="4000" dirty="0" smtClean="0"/>
              <a:t>α</a:t>
            </a:r>
            <a:endParaRPr lang="pt-BR" sz="4000" dirty="0"/>
          </a:p>
        </p:txBody>
      </p:sp>
      <p:sp>
        <p:nvSpPr>
          <p:cNvPr id="8" name="CaixaDeTexto 7"/>
          <p:cNvSpPr txBox="1"/>
          <p:nvPr/>
        </p:nvSpPr>
        <p:spPr>
          <a:xfrm>
            <a:off x="1428728" y="4500570"/>
            <a:ext cx="5572164" cy="2677656"/>
          </a:xfrm>
          <a:prstGeom prst="rect">
            <a:avLst/>
          </a:prstGeom>
          <a:noFill/>
        </p:spPr>
        <p:txBody>
          <a:bodyPr wrap="square" rtlCol="0">
            <a:spAutoFit/>
          </a:bodyPr>
          <a:lstStyle/>
          <a:p>
            <a:pPr algn="ctr"/>
            <a:r>
              <a:rPr lang="pt-BR" sz="2400" dirty="0" smtClean="0"/>
              <a:t>Como </a:t>
            </a:r>
            <a:r>
              <a:rPr lang="el-GR" sz="2400" dirty="0" smtClean="0"/>
              <a:t>α</a:t>
            </a:r>
            <a:r>
              <a:rPr lang="pt-BR" sz="2400" dirty="0" smtClean="0"/>
              <a:t> = 90°, logo </a:t>
            </a:r>
            <a:r>
              <a:rPr lang="pt-BR" sz="2400" dirty="0" err="1" smtClean="0">
                <a:solidFill>
                  <a:srgbClr val="0070C0"/>
                </a:solidFill>
              </a:rPr>
              <a:t>sen</a:t>
            </a:r>
            <a:r>
              <a:rPr lang="el-GR" sz="2400" dirty="0" smtClean="0">
                <a:solidFill>
                  <a:srgbClr val="0070C0"/>
                </a:solidFill>
              </a:rPr>
              <a:t>α</a:t>
            </a:r>
            <a:r>
              <a:rPr lang="pt-BR" sz="2400" dirty="0" smtClean="0">
                <a:solidFill>
                  <a:srgbClr val="0070C0"/>
                </a:solidFill>
              </a:rPr>
              <a:t> = 1</a:t>
            </a:r>
            <a:r>
              <a:rPr lang="pt-BR" sz="2400" dirty="0" smtClean="0"/>
              <a:t>, daí:</a:t>
            </a:r>
          </a:p>
          <a:p>
            <a:pPr algn="ctr"/>
            <a:r>
              <a:rPr lang="pt-BR" sz="2400" dirty="0" smtClean="0"/>
              <a:t>Assim, o momento da força F</a:t>
            </a:r>
            <a:r>
              <a:rPr lang="pt-BR" sz="2400" baseline="-25000" dirty="0" smtClean="0"/>
              <a:t>1</a:t>
            </a:r>
            <a:r>
              <a:rPr lang="pt-BR" sz="2400" dirty="0" smtClean="0"/>
              <a:t> será:</a:t>
            </a:r>
          </a:p>
          <a:p>
            <a:pPr algn="ctr"/>
            <a:r>
              <a:rPr lang="pt-BR" sz="2400" dirty="0" smtClean="0">
                <a:solidFill>
                  <a:srgbClr val="0070C0"/>
                </a:solidFill>
              </a:rPr>
              <a:t>M</a:t>
            </a:r>
            <a:r>
              <a:rPr lang="pt-BR" sz="2400" baseline="-25000" dirty="0" smtClean="0">
                <a:solidFill>
                  <a:srgbClr val="0070C0"/>
                </a:solidFill>
              </a:rPr>
              <a:t>1</a:t>
            </a:r>
            <a:r>
              <a:rPr lang="pt-BR" sz="2400" dirty="0" smtClean="0">
                <a:solidFill>
                  <a:srgbClr val="0070C0"/>
                </a:solidFill>
              </a:rPr>
              <a:t> = F</a:t>
            </a:r>
            <a:r>
              <a:rPr lang="pt-BR" sz="2400" baseline="-25000" dirty="0" smtClean="0">
                <a:solidFill>
                  <a:srgbClr val="0070C0"/>
                </a:solidFill>
              </a:rPr>
              <a:t>1</a:t>
            </a:r>
            <a:r>
              <a:rPr lang="pt-BR" sz="2400" dirty="0" smtClean="0">
                <a:solidFill>
                  <a:srgbClr val="0070C0"/>
                </a:solidFill>
              </a:rPr>
              <a:t> . D</a:t>
            </a:r>
            <a:r>
              <a:rPr lang="pt-BR" sz="2400" baseline="-25000" dirty="0" smtClean="0">
                <a:solidFill>
                  <a:srgbClr val="0070C0"/>
                </a:solidFill>
              </a:rPr>
              <a:t>1</a:t>
            </a:r>
          </a:p>
          <a:p>
            <a:pPr algn="ctr"/>
            <a:endParaRPr lang="pt-BR" sz="2400" dirty="0" smtClean="0"/>
          </a:p>
          <a:p>
            <a:pPr algn="ctr"/>
            <a:r>
              <a:rPr lang="pt-BR" sz="2400" dirty="0" smtClean="0"/>
              <a:t>E o momento da força F</a:t>
            </a:r>
            <a:r>
              <a:rPr lang="pt-BR" sz="2400" baseline="-25000" dirty="0" smtClean="0"/>
              <a:t>2</a:t>
            </a:r>
            <a:r>
              <a:rPr lang="pt-BR" sz="2400" dirty="0" smtClean="0"/>
              <a:t> será:</a:t>
            </a:r>
          </a:p>
          <a:p>
            <a:pPr algn="ctr"/>
            <a:r>
              <a:rPr lang="pt-BR" sz="2400" dirty="0" smtClean="0">
                <a:solidFill>
                  <a:srgbClr val="0070C0"/>
                </a:solidFill>
              </a:rPr>
              <a:t>M</a:t>
            </a:r>
            <a:r>
              <a:rPr lang="pt-BR" sz="2400" baseline="-25000" dirty="0" smtClean="0">
                <a:solidFill>
                  <a:srgbClr val="0070C0"/>
                </a:solidFill>
              </a:rPr>
              <a:t>2</a:t>
            </a:r>
            <a:r>
              <a:rPr lang="pt-BR" sz="2400" dirty="0" smtClean="0">
                <a:solidFill>
                  <a:srgbClr val="0070C0"/>
                </a:solidFill>
              </a:rPr>
              <a:t> = F</a:t>
            </a:r>
            <a:r>
              <a:rPr lang="pt-BR" sz="2400" baseline="-25000" dirty="0" smtClean="0">
                <a:solidFill>
                  <a:srgbClr val="0070C0"/>
                </a:solidFill>
              </a:rPr>
              <a:t>2</a:t>
            </a:r>
            <a:r>
              <a:rPr lang="pt-BR" sz="2400" dirty="0" smtClean="0">
                <a:solidFill>
                  <a:srgbClr val="0070C0"/>
                </a:solidFill>
              </a:rPr>
              <a:t>. D</a:t>
            </a:r>
            <a:r>
              <a:rPr lang="pt-BR" sz="2400" baseline="-25000" dirty="0" smtClean="0">
                <a:solidFill>
                  <a:srgbClr val="0070C0"/>
                </a:solidFill>
              </a:rPr>
              <a:t>2</a:t>
            </a:r>
          </a:p>
          <a:p>
            <a:pPr algn="ctr"/>
            <a:endParaRPr lang="pt-BR" sz="2400" dirty="0"/>
          </a:p>
        </p:txBody>
      </p:sp>
      <p:sp>
        <p:nvSpPr>
          <p:cNvPr id="9" name="Seta para a direita 8"/>
          <p:cNvSpPr/>
          <p:nvPr/>
        </p:nvSpPr>
        <p:spPr>
          <a:xfrm>
            <a:off x="5000628" y="714356"/>
            <a:ext cx="500066"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029"/>
                                        </p:tgtEl>
                                        <p:attrNameLst>
                                          <p:attrName>style.visibility</p:attrName>
                                        </p:attrNameLst>
                                      </p:cBhvr>
                                      <p:to>
                                        <p:strVal val="visible"/>
                                      </p:to>
                                    </p:set>
                                    <p:anim calcmode="lin" valueType="num">
                                      <p:cBhvr additive="base">
                                        <p:cTn id="14" dur="500" fill="hold"/>
                                        <p:tgtEl>
                                          <p:spTgt spid="1029"/>
                                        </p:tgtEl>
                                        <p:attrNameLst>
                                          <p:attrName>ppt_x</p:attrName>
                                        </p:attrNameLst>
                                      </p:cBhvr>
                                      <p:tavLst>
                                        <p:tav tm="0">
                                          <p:val>
                                            <p:strVal val="#ppt_x"/>
                                          </p:val>
                                        </p:tav>
                                        <p:tav tm="100000">
                                          <p:val>
                                            <p:strVal val="#ppt_x"/>
                                          </p:val>
                                        </p:tav>
                                      </p:tavLst>
                                    </p:anim>
                                    <p:anim calcmode="lin" valueType="num">
                                      <p:cBhvr additive="base">
                                        <p:cTn id="15" dur="500" fill="hold"/>
                                        <p:tgtEl>
                                          <p:spTgt spid="102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 calcmode="lin" valueType="num">
                                      <p:cBhvr additive="base">
                                        <p:cTn id="20"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8">
                                            <p:txEl>
                                              <p:pRg st="1" end="1"/>
                                            </p:txEl>
                                          </p:spTgt>
                                        </p:tgtEl>
                                        <p:attrNameLst>
                                          <p:attrName>style.visibility</p:attrName>
                                        </p:attrNameLst>
                                      </p:cBhvr>
                                      <p:to>
                                        <p:strVal val="visible"/>
                                      </p:to>
                                    </p:set>
                                    <p:anim calcmode="lin" valueType="num">
                                      <p:cBhvr additive="base">
                                        <p:cTn id="26"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8">
                                            <p:txEl>
                                              <p:pRg st="1" end="1"/>
                                            </p:txEl>
                                          </p:spTgt>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8">
                                            <p:txEl>
                                              <p:pRg st="2" end="2"/>
                                            </p:txEl>
                                          </p:spTgt>
                                        </p:tgtEl>
                                        <p:attrNameLst>
                                          <p:attrName>style.visibility</p:attrName>
                                        </p:attrNameLst>
                                      </p:cBhvr>
                                      <p:to>
                                        <p:strVal val="visible"/>
                                      </p:to>
                                    </p:set>
                                    <p:anim calcmode="lin" valueType="num">
                                      <p:cBhvr additive="base">
                                        <p:cTn id="30"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8">
                                            <p:txEl>
                                              <p:pRg st="4" end="4"/>
                                            </p:txEl>
                                          </p:spTgt>
                                        </p:tgtEl>
                                        <p:attrNameLst>
                                          <p:attrName>style.visibility</p:attrName>
                                        </p:attrNameLst>
                                      </p:cBhvr>
                                      <p:to>
                                        <p:strVal val="visible"/>
                                      </p:to>
                                    </p:set>
                                    <p:anim calcmode="lin" valueType="num">
                                      <p:cBhvr additive="base">
                                        <p:cTn id="36"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8">
                                            <p:txEl>
                                              <p:pRg st="4" end="4"/>
                                            </p:txEl>
                                          </p:spTgt>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8">
                                            <p:txEl>
                                              <p:pRg st="5" end="5"/>
                                            </p:txEl>
                                          </p:spTgt>
                                        </p:tgtEl>
                                        <p:attrNameLst>
                                          <p:attrName>style.visibility</p:attrName>
                                        </p:attrNameLst>
                                      </p:cBhvr>
                                      <p:to>
                                        <p:strVal val="visible"/>
                                      </p:to>
                                    </p:set>
                                    <p:anim calcmode="lin" valueType="num">
                                      <p:cBhvr additive="base">
                                        <p:cTn id="40"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804</TotalTime>
  <Words>546</Words>
  <Application>Microsoft Office PowerPoint</Application>
  <PresentationFormat>Apresentação na tela (4:3)</PresentationFormat>
  <Paragraphs>103</Paragraphs>
  <Slides>25</Slides>
  <Notes>0</Notes>
  <HiddenSlides>0</HiddenSlides>
  <MMClips>0</MMClips>
  <ScaleCrop>false</ScaleCrop>
  <HeadingPairs>
    <vt:vector size="6" baseType="variant">
      <vt:variant>
        <vt:lpstr>Tema</vt:lpstr>
      </vt:variant>
      <vt:variant>
        <vt:i4>1</vt:i4>
      </vt:variant>
      <vt:variant>
        <vt:lpstr>Servidores OLE incorporados</vt:lpstr>
      </vt:variant>
      <vt:variant>
        <vt:i4>1</vt:i4>
      </vt:variant>
      <vt:variant>
        <vt:lpstr>Títulos de slides</vt:lpstr>
      </vt:variant>
      <vt:variant>
        <vt:i4>25</vt:i4>
      </vt:variant>
    </vt:vector>
  </HeadingPairs>
  <TitlesOfParts>
    <vt:vector size="27" baseType="lpstr">
      <vt:lpstr>Tema do Office</vt:lpstr>
      <vt:lpstr>Equação</vt:lpstr>
      <vt:lpstr>Máquina Simples</vt:lpstr>
      <vt:lpstr>Slide 2</vt:lpstr>
      <vt:lpstr>Atividades</vt:lpstr>
      <vt:lpstr>Atividade para Casa</vt:lpstr>
      <vt:lpstr>Máquinas Simples</vt:lpstr>
      <vt:lpstr>Algumas Máquinas Simples</vt:lpstr>
      <vt:lpstr>Alavanca</vt:lpstr>
      <vt:lpstr>Elementos de uma Alavanca</vt:lpstr>
      <vt:lpstr>Momento da Força</vt:lpstr>
      <vt:lpstr>Slide 10</vt:lpstr>
      <vt:lpstr>Exercícios</vt:lpstr>
      <vt:lpstr>Alavanca Interfixa</vt:lpstr>
      <vt:lpstr>Alavanca Inter-resistente</vt:lpstr>
      <vt:lpstr>Alavanca Interpotente</vt:lpstr>
      <vt:lpstr>Classificando as Alavancas:</vt:lpstr>
      <vt:lpstr>Slide 16</vt:lpstr>
      <vt:lpstr>Slide 17</vt:lpstr>
      <vt:lpstr>Slide 18</vt:lpstr>
      <vt:lpstr>Roldana </vt:lpstr>
      <vt:lpstr>Tipos de Roldanas</vt:lpstr>
      <vt:lpstr>Roldana Fixa</vt:lpstr>
      <vt:lpstr>Slide 22</vt:lpstr>
      <vt:lpstr>Slide 23</vt:lpstr>
      <vt:lpstr>Exercícios</vt:lpstr>
      <vt:lpstr>Monte algum experimento em que o princípio de funcionamento das roldanas seja utilizado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Thiago</dc:creator>
  <cp:lastModifiedBy>Thiago</cp:lastModifiedBy>
  <cp:revision>77</cp:revision>
  <dcterms:created xsi:type="dcterms:W3CDTF">2011-08-30T08:23:22Z</dcterms:created>
  <dcterms:modified xsi:type="dcterms:W3CDTF">2012-06-21T02:53:03Z</dcterms:modified>
</cp:coreProperties>
</file>