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78" r:id="rId3"/>
    <p:sldId id="285" r:id="rId4"/>
    <p:sldId id="286" r:id="rId5"/>
    <p:sldId id="265" r:id="rId6"/>
    <p:sldId id="259" r:id="rId7"/>
    <p:sldId id="260" r:id="rId8"/>
    <p:sldId id="269" r:id="rId9"/>
    <p:sldId id="270" r:id="rId10"/>
    <p:sldId id="267" r:id="rId11"/>
    <p:sldId id="273" r:id="rId12"/>
    <p:sldId id="274" r:id="rId13"/>
    <p:sldId id="275" r:id="rId14"/>
    <p:sldId id="288" r:id="rId15"/>
    <p:sldId id="262" r:id="rId16"/>
    <p:sldId id="264" r:id="rId17"/>
    <p:sldId id="266" r:id="rId18"/>
    <p:sldId id="258" r:id="rId19"/>
    <p:sldId id="279" r:id="rId20"/>
    <p:sldId id="282" r:id="rId21"/>
    <p:sldId id="280" r:id="rId22"/>
    <p:sldId id="281" r:id="rId23"/>
    <p:sldId id="283" r:id="rId24"/>
    <p:sldId id="284" r:id="rId25"/>
    <p:sldId id="263" r:id="rId26"/>
    <p:sldId id="261" r:id="rId27"/>
    <p:sldId id="277" r:id="rId28"/>
    <p:sldId id="276" r:id="rId29"/>
    <p:sldId id="268" r:id="rId30"/>
    <p:sldId id="287" r:id="rId3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50000" saltData="uI0ypO7eeYis/efQ/1Hj5Q" hashData="NchVrMotcwsWgdBooGMErWE9dEw"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C535"/>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C14408-5BCE-40B7-A2EE-069F5DB04E8D}" type="datetimeFigureOut">
              <a:rPr lang="pt-BR" smtClean="0"/>
              <a:pPr/>
              <a:t>20/06/2012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B0CAB-41EE-4D9D-AF0E-8465236AEC7C}"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AE9B0CAB-41EE-4D9D-AF0E-8465236AEC7C}" type="slidenum">
              <a:rPr lang="pt-BR" smtClean="0"/>
              <a:pPr/>
              <a:t>1</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pt-BR" dirty="0" smtClean="0"/>
              <a:t>Clique para editar o estilo do título mestre</a:t>
            </a:r>
            <a:endParaRPr lang="pt-BR"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atin typeface="Arial" pitchFamily="34" charset="0"/>
                <a:cs typeface="Arial" pitchFamily="34" charset="0"/>
              </a:defRPr>
            </a:lvl1pPr>
          </a:lstStyle>
          <a:p>
            <a:fld id="{78615FDC-71E1-474A-A7D1-D10BF6BDA60E}" type="datetimeFigureOut">
              <a:rPr lang="pt-BR" smtClean="0"/>
              <a:pPr/>
              <a:t>20/06/2012</a:t>
            </a:fld>
            <a:endParaRPr lang="pt-BR"/>
          </a:p>
        </p:txBody>
      </p:sp>
      <p:sp>
        <p:nvSpPr>
          <p:cNvPr id="5" name="Espaço Reservado para Rodapé 4"/>
          <p:cNvSpPr>
            <a:spLocks noGrp="1"/>
          </p:cNvSpPr>
          <p:nvPr>
            <p:ph type="ftr" sz="quarter" idx="11"/>
          </p:nvPr>
        </p:nvSpPr>
        <p:spPr/>
        <p:txBody>
          <a:bodyPr/>
          <a:lstStyle>
            <a:lvl1pPr>
              <a:defRPr>
                <a:latin typeface="Arial" pitchFamily="34" charset="0"/>
                <a:cs typeface="Arial" pitchFamily="34" charset="0"/>
              </a:defRPr>
            </a:lvl1pPr>
          </a:lstStyle>
          <a:p>
            <a:endParaRPr lang="pt-BR"/>
          </a:p>
        </p:txBody>
      </p:sp>
      <p:sp>
        <p:nvSpPr>
          <p:cNvPr id="6" name="Espaço Reservado para Número de Slide 5"/>
          <p:cNvSpPr>
            <a:spLocks noGrp="1"/>
          </p:cNvSpPr>
          <p:nvPr>
            <p:ph type="sldNum" sz="quarter" idx="12"/>
          </p:nvPr>
        </p:nvSpPr>
        <p:spPr/>
        <p:txBody>
          <a:bodyPr/>
          <a:lstStyle>
            <a:lvl1pPr>
              <a:defRPr>
                <a:latin typeface="Arial" pitchFamily="34" charset="0"/>
                <a:cs typeface="Arial" pitchFamily="34" charset="0"/>
              </a:defRPr>
            </a:lvl1pPr>
          </a:lstStyle>
          <a:p>
            <a:fld id="{2C3897E3-368C-4043-8910-D68057B203FF}"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8615FDC-71E1-474A-A7D1-D10BF6BDA60E}" type="datetimeFigureOut">
              <a:rPr lang="pt-BR" smtClean="0"/>
              <a:pPr/>
              <a:t>20/06/2012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C3897E3-368C-4043-8910-D68057B203FF}"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8615FDC-71E1-474A-A7D1-D10BF6BDA60E}" type="datetimeFigureOut">
              <a:rPr lang="pt-BR" smtClean="0"/>
              <a:pPr/>
              <a:t>20/06/2012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C3897E3-368C-4043-8910-D68057B203FF}"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785786" y="274638"/>
            <a:ext cx="7901014" cy="1143000"/>
          </a:xfrm>
        </p:spPr>
        <p:txBody>
          <a:bodyPr/>
          <a:lstStyle>
            <a:lvl1pPr>
              <a:defRPr>
                <a:latin typeface="Arial" pitchFamily="34" charset="0"/>
                <a:cs typeface="Arial" pitchFamily="34" charset="0"/>
              </a:defRPr>
            </a:lvl1pPr>
          </a:lstStyle>
          <a:p>
            <a:r>
              <a:rPr lang="pt-BR" dirty="0" smtClean="0"/>
              <a:t>Clique para editar o estilo do título mestre</a:t>
            </a:r>
            <a:endParaRPr lang="pt-BR" dirty="0"/>
          </a:p>
        </p:txBody>
      </p:sp>
      <p:sp>
        <p:nvSpPr>
          <p:cNvPr id="3" name="Espaço Reservado para Conteúdo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atin typeface="Arial" pitchFamily="34" charset="0"/>
                <a:cs typeface="Arial" pitchFamily="34" charset="0"/>
              </a:defRPr>
            </a:lvl1pPr>
          </a:lstStyle>
          <a:p>
            <a:fld id="{78615FDC-71E1-474A-A7D1-D10BF6BDA60E}" type="datetimeFigureOut">
              <a:rPr lang="pt-BR" smtClean="0"/>
              <a:pPr/>
              <a:t>20/06/2012</a:t>
            </a:fld>
            <a:endParaRPr lang="pt-BR"/>
          </a:p>
        </p:txBody>
      </p:sp>
      <p:sp>
        <p:nvSpPr>
          <p:cNvPr id="5" name="Espaço Reservado para Rodapé 4"/>
          <p:cNvSpPr>
            <a:spLocks noGrp="1"/>
          </p:cNvSpPr>
          <p:nvPr>
            <p:ph type="ftr" sz="quarter" idx="11"/>
          </p:nvPr>
        </p:nvSpPr>
        <p:spPr/>
        <p:txBody>
          <a:bodyPr/>
          <a:lstStyle>
            <a:lvl1pPr>
              <a:defRPr>
                <a:latin typeface="Arial" pitchFamily="34" charset="0"/>
                <a:cs typeface="Arial" pitchFamily="34" charset="0"/>
              </a:defRPr>
            </a:lvl1pPr>
          </a:lstStyle>
          <a:p>
            <a:endParaRPr lang="pt-BR"/>
          </a:p>
        </p:txBody>
      </p:sp>
      <p:sp>
        <p:nvSpPr>
          <p:cNvPr id="6" name="Espaço Reservado para Número de Slide 5"/>
          <p:cNvSpPr>
            <a:spLocks noGrp="1"/>
          </p:cNvSpPr>
          <p:nvPr>
            <p:ph type="sldNum" sz="quarter" idx="12"/>
          </p:nvPr>
        </p:nvSpPr>
        <p:spPr/>
        <p:txBody>
          <a:bodyPr/>
          <a:lstStyle>
            <a:lvl1pPr>
              <a:defRPr>
                <a:latin typeface="Arial" pitchFamily="34" charset="0"/>
                <a:cs typeface="Arial" pitchFamily="34" charset="0"/>
              </a:defRPr>
            </a:lvl1pPr>
          </a:lstStyle>
          <a:p>
            <a:fld id="{2C3897E3-368C-4043-8910-D68057B203FF}" type="slidenum">
              <a:rPr lang="pt-BR" smtClean="0"/>
              <a:pPr/>
              <a:t>‹nº›</a:t>
            </a:fld>
            <a:endParaRPr lang="pt-B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78615FDC-71E1-474A-A7D1-D10BF6BDA60E}" type="datetimeFigureOut">
              <a:rPr lang="pt-BR" smtClean="0"/>
              <a:pPr/>
              <a:t>20/06/2012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C3897E3-368C-4043-8910-D68057B203FF}"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8615FDC-71E1-474A-A7D1-D10BF6BDA60E}" type="datetimeFigureOut">
              <a:rPr lang="pt-BR" smtClean="0"/>
              <a:pPr/>
              <a:t>20/06/2012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C3897E3-368C-4043-8910-D68057B203FF}"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8615FDC-71E1-474A-A7D1-D10BF6BDA60E}" type="datetimeFigureOut">
              <a:rPr lang="pt-BR" smtClean="0"/>
              <a:pPr/>
              <a:t>20/06/2012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C3897E3-368C-4043-8910-D68057B203FF}"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78615FDC-71E1-474A-A7D1-D10BF6BDA60E}" type="datetimeFigureOut">
              <a:rPr lang="pt-BR" smtClean="0"/>
              <a:pPr/>
              <a:t>20/06/2012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C3897E3-368C-4043-8910-D68057B203FF}"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8615FDC-71E1-474A-A7D1-D10BF6BDA60E}" type="datetimeFigureOut">
              <a:rPr lang="pt-BR" smtClean="0"/>
              <a:pPr/>
              <a:t>20/06/2012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C3897E3-368C-4043-8910-D68057B203FF}"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78615FDC-71E1-474A-A7D1-D10BF6BDA60E}" type="datetimeFigureOut">
              <a:rPr lang="pt-BR" smtClean="0"/>
              <a:pPr/>
              <a:t>20/06/2012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C3897E3-368C-4043-8910-D68057B203FF}"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78615FDC-71E1-474A-A7D1-D10BF6BDA60E}" type="datetimeFigureOut">
              <a:rPr lang="pt-BR" smtClean="0"/>
              <a:pPr/>
              <a:t>20/06/2012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C3897E3-368C-4043-8910-D68057B203FF}"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dirty="0" smtClean="0"/>
              <a:t>Clique para editar o estilo do título mestre</a:t>
            </a:r>
            <a:endParaRPr lang="pt-BR" dirty="0"/>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78615FDC-71E1-474A-A7D1-D10BF6BDA60E}" type="datetimeFigureOut">
              <a:rPr lang="pt-BR" smtClean="0"/>
              <a:pPr/>
              <a:t>20/06/2012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2C3897E3-368C-4043-8910-D68057B203FF}"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image" Target="../media/image8.w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4.xml.rels><?xml version="1.0" encoding="UTF-8" standalone="yes"?>
<Relationships xmlns="http://schemas.openxmlformats.org/package/2006/relationships"><Relationship Id="rId3" Type="http://schemas.openxmlformats.org/officeDocument/2006/relationships/hyperlink" Target="http://phet.colorado.edu/en/simulation/wave-on-a-string"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youtu.be/pDkd-vO1x9k" TargetMode="External"/><Relationship Id="rId2" Type="http://schemas.openxmlformats.org/officeDocument/2006/relationships/hyperlink" Target="file:///C:\Users\Thiago\Documents\Aulas\Concurso%20IFPE%20-%202012.1\Ondas%20Estacion&#225;rias\mago_da_fisica-ondas_estacionarias.av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file:///C:\Users\Thiago\Documents\Aulas\Concurso%20IFPE%20-%202012.1\Ondas%20Estacion&#225;rias\Ondas%20Estacionarias_Viol&#227;o.swf" TargetMode="External"/><Relationship Id="rId1" Type="http://schemas.openxmlformats.org/officeDocument/2006/relationships/slideLayout" Target="../slideLayouts/slideLayout2.xml"/><Relationship Id="rId4" Type="http://schemas.openxmlformats.org/officeDocument/2006/relationships/hyperlink" Target="http://professorthiagosouto.yolasite.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gi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gif"/><Relationship Id="rId1" Type="http://schemas.openxmlformats.org/officeDocument/2006/relationships/slideLayout" Target="../slideLayouts/slideLayout2.xml"/><Relationship Id="rId5" Type="http://schemas.openxmlformats.org/officeDocument/2006/relationships/image" Target="../media/image44.gif"/><Relationship Id="rId4" Type="http://schemas.openxmlformats.org/officeDocument/2006/relationships/image" Target="../media/image43.gi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47.jpeg"/><Relationship Id="rId4" Type="http://schemas.openxmlformats.org/officeDocument/2006/relationships/oleObject" Target="../embeddings/oleObject20.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50.jpeg"/><Relationship Id="rId4" Type="http://schemas.openxmlformats.org/officeDocument/2006/relationships/oleObject" Target="../embeddings/oleObject22.bin"/></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slide" Target="slide30.xml"/><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youtu.be/3mclp9QmCG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professorthiagosouto.yolasite.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image" Target="../media/image8.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85786" y="2035191"/>
            <a:ext cx="7772400" cy="1470025"/>
          </a:xfrm>
        </p:spPr>
        <p:txBody>
          <a:bodyPr>
            <a:normAutofit/>
          </a:bodyPr>
          <a:lstStyle/>
          <a:p>
            <a:r>
              <a:rPr lang="pt-BR" sz="6000" b="1" dirty="0" smtClean="0"/>
              <a:t>Ondas Estacionárias</a:t>
            </a:r>
            <a:endParaRPr lang="pt-BR" sz="6000" b="1" dirty="0"/>
          </a:p>
        </p:txBody>
      </p:sp>
      <p:sp>
        <p:nvSpPr>
          <p:cNvPr id="3" name="Subtítulo 2"/>
          <p:cNvSpPr>
            <a:spLocks noGrp="1"/>
          </p:cNvSpPr>
          <p:nvPr>
            <p:ph type="subTitle" idx="1"/>
          </p:nvPr>
        </p:nvSpPr>
        <p:spPr>
          <a:xfrm>
            <a:off x="1371600" y="4319606"/>
            <a:ext cx="6400800" cy="1752600"/>
          </a:xfrm>
        </p:spPr>
        <p:txBody>
          <a:bodyPr/>
          <a:lstStyle/>
          <a:p>
            <a:r>
              <a:rPr lang="pt-BR" dirty="0" smtClean="0"/>
              <a:t>Professor Thiago Souto</a:t>
            </a:r>
            <a:endParaRPr lang="pt-BR" dirty="0"/>
          </a:p>
        </p:txBody>
      </p:sp>
      <p:cxnSp>
        <p:nvCxnSpPr>
          <p:cNvPr id="6" name="Conector reto 5"/>
          <p:cNvCxnSpPr/>
          <p:nvPr/>
        </p:nvCxnSpPr>
        <p:spPr>
          <a:xfrm flipV="1">
            <a:off x="428596" y="3643314"/>
            <a:ext cx="8358246" cy="4778"/>
          </a:xfrm>
          <a:prstGeom prst="line">
            <a:avLst/>
          </a:prstGeom>
          <a:ln w="88900">
            <a:solidFill>
              <a:srgbClr val="80C535"/>
            </a:solidFill>
          </a:ln>
        </p:spPr>
        <p:style>
          <a:lnRef idx="1">
            <a:schemeClr val="accent1"/>
          </a:lnRef>
          <a:fillRef idx="0">
            <a:schemeClr val="accent1"/>
          </a:fillRef>
          <a:effectRef idx="0">
            <a:schemeClr val="accent1"/>
          </a:effectRef>
          <a:fontRef idx="minor">
            <a:schemeClr val="tx1"/>
          </a:fontRef>
        </p:style>
      </p:cxnSp>
      <p:sp>
        <p:nvSpPr>
          <p:cNvPr id="9" name="Espaço Reservado para Data 8"/>
          <p:cNvSpPr>
            <a:spLocks noGrp="1"/>
          </p:cNvSpPr>
          <p:nvPr>
            <p:ph type="dt" sz="half" idx="10"/>
          </p:nvPr>
        </p:nvSpPr>
        <p:spPr>
          <a:xfrm>
            <a:off x="3581408" y="6215082"/>
            <a:ext cx="2133600" cy="365125"/>
          </a:xfrm>
        </p:spPr>
        <p:txBody>
          <a:bodyPr/>
          <a:lstStyle/>
          <a:p>
            <a:pPr algn="ctr"/>
            <a:fld id="{E0ADC849-9E82-46E3-977C-05B15FB80A8E}" type="datetime1">
              <a:rPr lang="pt-BR" sz="1800" smtClean="0"/>
              <a:pPr algn="ctr"/>
              <a:t>20/06/2012</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path" presetSubtype="0" repeatCount="indefinite" accel="50000" decel="50000" autoRev="1" fill="hold" grpId="0" nodeType="withEffect">
                                  <p:stCondLst>
                                    <p:cond delay="0"/>
                                  </p:stCondLst>
                                  <p:childTnLst>
                                    <p:animMotion origin="layout" path="M -0.08976 0.01573 C -0.08785 -0.00231 -0.08507 -0.01942 -0.07952 -0.01942 C -0.07327 -0.01942 -0.07118 -0.00231 -0.0691 0.01573 C -0.06632 0.03585 -0.06424 0.05597 -0.05729 0.05597 C -0.05104 0.05597 -0.04896 0.03585 -0.04636 0.01573 C -0.04479 -0.00231 -0.04219 -0.01942 -0.03594 -0.01942 C -0.03038 -0.01942 -0.02761 -0.00231 -0.02552 0.01573 C -0.02344 0.03585 -0.02049 0.05597 -0.01424 0.05597 C -0.00816 0.05597 -0.0033 0.01573 -0.0033 0.01596 C -0.00139 -0.00231 0.00104 -0.01942 0.00712 -0.01942 C 0.01319 -0.01942 0.01545 -0.00231 0.01753 0.01573 C 0.02031 0.03585 0.02239 0.05597 0.02934 0.05597 C 0.03559 0.05597 0.03767 0.03585 0.03975 0.01573 C 0.04236 -0.00231 0.04444 -0.01942 0.05069 -0.01942 C 0.05625 -0.01942 0.05903 -0.00231 0.06128 0.01573 C 0.06319 0.03585 0.06597 0.05597 0.07222 0.05597 C 0.07847 0.05597 0.08055 0.03585 0.0835 0.01573 " pathEditMode="relative" rAng="0" ptsTypes="fffffffffffffffff">
                                      <p:cBhvr>
                                        <p:cTn id="6" dur="5000" fill="hold"/>
                                        <p:tgtEl>
                                          <p:spTgt spid="2"/>
                                        </p:tgtEl>
                                        <p:attrNameLst>
                                          <p:attrName>ppt_x</p:attrName>
                                          <p:attrName>ppt_y</p:attrName>
                                        </p:attrNameLst>
                                      </p:cBhvr>
                                      <p:rCtr x="87"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Velocidade (v) em uma corda</a:t>
            </a:r>
            <a:endParaRPr lang="pt-BR" dirty="0"/>
          </a:p>
        </p:txBody>
      </p:sp>
      <p:graphicFrame>
        <p:nvGraphicFramePr>
          <p:cNvPr id="26628" name="Object 4"/>
          <p:cNvGraphicFramePr>
            <a:graphicFrameLocks noChangeAspect="1"/>
          </p:cNvGraphicFramePr>
          <p:nvPr/>
        </p:nvGraphicFramePr>
        <p:xfrm>
          <a:off x="7329514" y="3811597"/>
          <a:ext cx="1100138" cy="974725"/>
        </p:xfrm>
        <a:graphic>
          <a:graphicData uri="http://schemas.openxmlformats.org/presentationml/2006/ole">
            <p:oleObj spid="_x0000_s26628" name="Equação" r:id="rId3" imgW="444240" imgH="393480" progId="Equation.3">
              <p:embed/>
            </p:oleObj>
          </a:graphicData>
        </a:graphic>
      </p:graphicFrame>
      <p:sp>
        <p:nvSpPr>
          <p:cNvPr id="9" name="CaixaDeTexto 8"/>
          <p:cNvSpPr txBox="1"/>
          <p:nvPr/>
        </p:nvSpPr>
        <p:spPr>
          <a:xfrm>
            <a:off x="214282" y="3357562"/>
            <a:ext cx="7188186" cy="1200329"/>
          </a:xfrm>
          <a:prstGeom prst="rect">
            <a:avLst/>
          </a:prstGeom>
          <a:noFill/>
        </p:spPr>
        <p:txBody>
          <a:bodyPr wrap="none" rtlCol="0">
            <a:spAutoFit/>
          </a:bodyPr>
          <a:lstStyle/>
          <a:p>
            <a:r>
              <a:rPr lang="pt-BR" sz="3600" dirty="0" smtClean="0">
                <a:latin typeface="Arial" pitchFamily="34" charset="0"/>
                <a:cs typeface="Arial" pitchFamily="34" charset="0"/>
              </a:rPr>
              <a:t>T </a:t>
            </a:r>
            <a:r>
              <a:rPr lang="pt-BR" sz="2400" dirty="0" smtClean="0">
                <a:latin typeface="Arial" pitchFamily="34" charset="0"/>
                <a:cs typeface="Arial" pitchFamily="34" charset="0"/>
              </a:rPr>
              <a:t>é a tensão na corda</a:t>
            </a:r>
          </a:p>
          <a:p>
            <a:r>
              <a:rPr lang="el-GR" sz="3600" dirty="0" smtClean="0">
                <a:latin typeface="Arial" pitchFamily="34" charset="0"/>
                <a:cs typeface="Arial" pitchFamily="34" charset="0"/>
              </a:rPr>
              <a:t>μ</a:t>
            </a:r>
            <a:r>
              <a:rPr lang="pt-BR" sz="3600" dirty="0" smtClean="0">
                <a:latin typeface="Arial" pitchFamily="34" charset="0"/>
                <a:cs typeface="Arial" pitchFamily="34" charset="0"/>
              </a:rPr>
              <a:t> </a:t>
            </a:r>
            <a:r>
              <a:rPr lang="pt-BR" sz="2400" dirty="0" smtClean="0">
                <a:latin typeface="Arial" pitchFamily="34" charset="0"/>
                <a:cs typeface="Arial" pitchFamily="34" charset="0"/>
              </a:rPr>
              <a:t> é a Densidade Linear de massa, definida como:</a:t>
            </a:r>
            <a:endParaRPr lang="pt-BR" sz="2400" dirty="0">
              <a:latin typeface="Arial" pitchFamily="34" charset="0"/>
              <a:cs typeface="Arial" pitchFamily="34" charset="0"/>
            </a:endParaRPr>
          </a:p>
        </p:txBody>
      </p:sp>
      <p:grpSp>
        <p:nvGrpSpPr>
          <p:cNvPr id="12" name="Grupo 11"/>
          <p:cNvGrpSpPr/>
          <p:nvPr/>
        </p:nvGrpSpPr>
        <p:grpSpPr>
          <a:xfrm>
            <a:off x="928662" y="1643050"/>
            <a:ext cx="1785918" cy="1357322"/>
            <a:chOff x="3357554" y="1643050"/>
            <a:chExt cx="2071670" cy="1500198"/>
          </a:xfrm>
        </p:grpSpPr>
        <p:graphicFrame>
          <p:nvGraphicFramePr>
            <p:cNvPr id="7" name="Objeto 6"/>
            <p:cNvGraphicFramePr>
              <a:graphicFrameLocks noChangeAspect="1"/>
            </p:cNvGraphicFramePr>
            <p:nvPr/>
          </p:nvGraphicFramePr>
          <p:xfrm>
            <a:off x="3714744" y="1785926"/>
            <a:ext cx="1257994" cy="1163644"/>
          </p:xfrm>
          <a:graphic>
            <a:graphicData uri="http://schemas.openxmlformats.org/presentationml/2006/ole">
              <p:oleObj spid="_x0000_s26627" name="Equação" r:id="rId4" imgW="507960" imgH="469800" progId="Equation.3">
                <p:embed/>
              </p:oleObj>
            </a:graphicData>
          </a:graphic>
        </p:graphicFrame>
        <p:sp>
          <p:nvSpPr>
            <p:cNvPr id="10" name="Arredondar Retângulo em um Canto Diagonal 9"/>
            <p:cNvSpPr/>
            <p:nvPr/>
          </p:nvSpPr>
          <p:spPr>
            <a:xfrm>
              <a:off x="3357554" y="1643050"/>
              <a:ext cx="2071670" cy="1500198"/>
            </a:xfrm>
            <a:prstGeom prst="round2DiagRect">
              <a:avLst/>
            </a:prstGeom>
            <a:noFill/>
            <a:ln w="38100">
              <a:solidFill>
                <a:srgbClr val="80C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Arial" pitchFamily="34" charset="0"/>
                <a:cs typeface="Arial" pitchFamily="34" charset="0"/>
              </a:endParaRPr>
            </a:p>
          </p:txBody>
        </p:sp>
      </p:grpSp>
      <p:pic>
        <p:nvPicPr>
          <p:cNvPr id="11" name="Picture 9"/>
          <p:cNvPicPr>
            <a:picLocks noChangeArrowheads="1"/>
          </p:cNvPicPr>
          <p:nvPr/>
        </p:nvPicPr>
        <p:blipFill>
          <a:blip r:embed="rId5"/>
          <a:srcRect/>
          <a:stretch>
            <a:fillRect/>
          </a:stretch>
        </p:blipFill>
        <p:spPr bwMode="auto">
          <a:xfrm>
            <a:off x="3357554" y="1857364"/>
            <a:ext cx="4259269" cy="1943093"/>
          </a:xfrm>
          <a:prstGeom prst="rect">
            <a:avLst/>
          </a:prstGeom>
          <a:noFill/>
          <a:ln w="12700">
            <a:noFill/>
            <a:miter lim="800000"/>
            <a:headEnd/>
            <a:tailEnd/>
          </a:ln>
        </p:spPr>
      </p:pic>
      <p:graphicFrame>
        <p:nvGraphicFramePr>
          <p:cNvPr id="16" name="Objeto 15"/>
          <p:cNvGraphicFramePr>
            <a:graphicFrameLocks noChangeAspect="1"/>
          </p:cNvGraphicFramePr>
          <p:nvPr/>
        </p:nvGraphicFramePr>
        <p:xfrm>
          <a:off x="5143504" y="1500174"/>
          <a:ext cx="357190" cy="500066"/>
        </p:xfrm>
        <a:graphic>
          <a:graphicData uri="http://schemas.openxmlformats.org/presentationml/2006/ole">
            <p:oleObj spid="_x0000_s26629" name="Equação" r:id="rId6" imgW="126720" imgH="177480" progId="Equation.3">
              <p:embed/>
            </p:oleObj>
          </a:graphicData>
        </a:graphic>
      </p:graphicFrame>
      <p:cxnSp>
        <p:nvCxnSpPr>
          <p:cNvPr id="18" name="Conector de seta reta 17"/>
          <p:cNvCxnSpPr/>
          <p:nvPr/>
        </p:nvCxnSpPr>
        <p:spPr>
          <a:xfrm rot="10800000">
            <a:off x="4643438" y="2071678"/>
            <a:ext cx="150019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8"/>
          <p:cNvSpPr>
            <a:spLocks noGrp="1" noChangeArrowheads="1"/>
          </p:cNvSpPr>
          <p:nvPr>
            <p:ph idx="1"/>
          </p:nvPr>
        </p:nvSpPr>
        <p:spPr bwMode="auto">
          <a:xfrm>
            <a:off x="142844" y="4929198"/>
            <a:ext cx="8229600" cy="1456296"/>
          </a:xfrm>
          <a:prstGeom prst="rect">
            <a:avLst/>
          </a:prstGeom>
          <a:noFill/>
          <a:ln w="12700">
            <a:noFill/>
            <a:miter lim="800000"/>
            <a:headEnd/>
            <a:tailEnd/>
          </a:ln>
          <a:effectLst/>
        </p:spPr>
        <p:txBody>
          <a:bodyPr lIns="90488" tIns="44450" rIns="90488" bIns="44450">
            <a:spAutoFit/>
          </a:bodyPr>
          <a:lstStyle/>
          <a:p>
            <a:pPr marL="285750" indent="-285750" eaLnBrk="0" fontAlgn="auto" hangingPunct="0">
              <a:lnSpc>
                <a:spcPct val="90000"/>
              </a:lnSpc>
              <a:spcBef>
                <a:spcPct val="50000"/>
              </a:spcBef>
              <a:spcAft>
                <a:spcPts val="0"/>
              </a:spcAft>
              <a:buClr>
                <a:schemeClr val="accent1"/>
              </a:buClr>
              <a:buSzPct val="75000"/>
              <a:buNone/>
              <a:defRPr/>
            </a:pPr>
            <a:r>
              <a:rPr lang="pt-BR" sz="2400" dirty="0"/>
              <a:t>Isso Implica que:</a:t>
            </a:r>
            <a:endParaRPr lang="pt-BR" sz="2400" dirty="0" smtClean="0"/>
          </a:p>
          <a:p>
            <a:pPr marL="285750" indent="-285750" eaLnBrk="0" fontAlgn="auto" hangingPunct="0">
              <a:lnSpc>
                <a:spcPct val="90000"/>
              </a:lnSpc>
              <a:spcBef>
                <a:spcPct val="50000"/>
              </a:spcBef>
              <a:spcAft>
                <a:spcPts val="0"/>
              </a:spcAft>
              <a:buClr>
                <a:schemeClr val="accent1"/>
              </a:buClr>
              <a:buSzPct val="75000"/>
              <a:defRPr/>
            </a:pPr>
            <a:r>
              <a:rPr lang="pt-BR" sz="2400" dirty="0" smtClean="0"/>
              <a:t>Aumentando </a:t>
            </a:r>
            <a:r>
              <a:rPr lang="pt-BR" sz="2400" dirty="0"/>
              <a:t>a tensão, aumenta-se a velocidade.</a:t>
            </a:r>
          </a:p>
          <a:p>
            <a:pPr marL="285750" indent="-285750" eaLnBrk="0" fontAlgn="auto" hangingPunct="0">
              <a:lnSpc>
                <a:spcPct val="90000"/>
              </a:lnSpc>
              <a:spcBef>
                <a:spcPct val="50000"/>
              </a:spcBef>
              <a:spcAft>
                <a:spcPts val="0"/>
              </a:spcAft>
              <a:buClr>
                <a:schemeClr val="accent1"/>
              </a:buClr>
              <a:buSzPct val="75000"/>
              <a:defRPr/>
            </a:pPr>
            <a:r>
              <a:rPr lang="pt-BR" sz="2400" dirty="0"/>
              <a:t>Aumentando o peso da corda, diminui-se a velocidade</a:t>
            </a:r>
            <a:r>
              <a:rPr lang="pt-BR" sz="2400" dirty="0" smtClean="0"/>
              <a:t>.</a:t>
            </a:r>
            <a:endParaRPr lang="pt-BR"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im-stwave-11"/>
          <p:cNvPicPr>
            <a:picLocks noChangeAspect="1" noChangeArrowheads="1"/>
          </p:cNvPicPr>
          <p:nvPr/>
        </p:nvPicPr>
        <p:blipFill>
          <a:blip r:embed="rId2"/>
          <a:srcRect/>
          <a:stretch>
            <a:fillRect/>
          </a:stretch>
        </p:blipFill>
        <p:spPr bwMode="auto">
          <a:xfrm>
            <a:off x="1219200" y="2057400"/>
            <a:ext cx="6208713" cy="3271838"/>
          </a:xfrm>
          <a:prstGeom prst="rect">
            <a:avLst/>
          </a:prstGeom>
          <a:noFill/>
          <a:ln w="9525">
            <a:noFill/>
            <a:miter lim="800000"/>
            <a:headEnd/>
            <a:tailEnd/>
          </a:ln>
        </p:spPr>
      </p:pic>
      <p:sp>
        <p:nvSpPr>
          <p:cNvPr id="7" name="Rectangle 5"/>
          <p:cNvSpPr>
            <a:spLocks noChangeArrowheads="1"/>
          </p:cNvSpPr>
          <p:nvPr/>
        </p:nvSpPr>
        <p:spPr bwMode="auto">
          <a:xfrm>
            <a:off x="642910" y="288911"/>
            <a:ext cx="8229600" cy="1139825"/>
          </a:xfrm>
          <a:prstGeom prst="rect">
            <a:avLst/>
          </a:prstGeom>
          <a:noFill/>
          <a:ln w="9525">
            <a:noFill/>
            <a:miter lim="800000"/>
            <a:headEnd/>
            <a:tailEnd/>
          </a:ln>
        </p:spPr>
        <p:txBody>
          <a:bodyPr anchor="ctr" anchorCtr="1"/>
          <a:lstStyle/>
          <a:p>
            <a:pPr algn="ctr"/>
            <a:r>
              <a:rPr lang="en-US" sz="3500" dirty="0" err="1">
                <a:latin typeface="Arial" pitchFamily="34" charset="0"/>
                <a:cs typeface="Arial" pitchFamily="34" charset="0"/>
              </a:rPr>
              <a:t>Formação</a:t>
            </a:r>
            <a:r>
              <a:rPr lang="en-US" sz="3500" dirty="0">
                <a:latin typeface="Arial" pitchFamily="34" charset="0"/>
                <a:cs typeface="Arial" pitchFamily="34" charset="0"/>
              </a:rPr>
              <a:t> de </a:t>
            </a:r>
            <a:r>
              <a:rPr lang="en-US" sz="3500" dirty="0" err="1">
                <a:latin typeface="Arial" pitchFamily="34" charset="0"/>
                <a:cs typeface="Arial" pitchFamily="34" charset="0"/>
              </a:rPr>
              <a:t>Ondas</a:t>
            </a:r>
            <a:r>
              <a:rPr lang="en-US" sz="3500" dirty="0">
                <a:latin typeface="Arial" pitchFamily="34" charset="0"/>
                <a:cs typeface="Arial" pitchFamily="34" charset="0"/>
              </a:rPr>
              <a:t> </a:t>
            </a:r>
            <a:r>
              <a:rPr lang="en-US" sz="3500" dirty="0" err="1">
                <a:latin typeface="Arial" pitchFamily="34" charset="0"/>
                <a:cs typeface="Arial" pitchFamily="34" charset="0"/>
              </a:rPr>
              <a:t>Estacionárias</a:t>
            </a:r>
            <a:endParaRPr lang="en-US" sz="3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800" dirty="0" smtClean="0"/>
              <a:t>Podemos produzir ondas estacionárias com qualquer tipo de onda incidente e refletida?</a:t>
            </a:r>
            <a:endParaRPr lang="pt-BR" sz="2800" dirty="0"/>
          </a:p>
        </p:txBody>
      </p:sp>
      <p:sp>
        <p:nvSpPr>
          <p:cNvPr id="3" name="Espaço Reservado para Conteúdo 2"/>
          <p:cNvSpPr>
            <a:spLocks noGrp="1"/>
          </p:cNvSpPr>
          <p:nvPr>
            <p:ph idx="1"/>
          </p:nvPr>
        </p:nvSpPr>
        <p:spPr>
          <a:xfrm>
            <a:off x="3857620" y="1428736"/>
            <a:ext cx="1328718" cy="614354"/>
          </a:xfrm>
        </p:spPr>
        <p:txBody>
          <a:bodyPr/>
          <a:lstStyle/>
          <a:p>
            <a:pPr algn="ctr">
              <a:buNone/>
            </a:pPr>
            <a:r>
              <a:rPr lang="pt-BR" b="1" dirty="0" smtClean="0"/>
              <a:t>NÃO!</a:t>
            </a:r>
            <a:endParaRPr lang="pt-BR" b="1" dirty="0"/>
          </a:p>
        </p:txBody>
      </p:sp>
      <p:sp>
        <p:nvSpPr>
          <p:cNvPr id="4" name="CaixaDeTexto 3"/>
          <p:cNvSpPr txBox="1"/>
          <p:nvPr/>
        </p:nvSpPr>
        <p:spPr>
          <a:xfrm>
            <a:off x="285720" y="2285992"/>
            <a:ext cx="5572132" cy="707886"/>
          </a:xfrm>
          <a:prstGeom prst="rect">
            <a:avLst/>
          </a:prstGeom>
          <a:noFill/>
        </p:spPr>
        <p:txBody>
          <a:bodyPr wrap="square" rtlCol="0">
            <a:spAutoFit/>
          </a:bodyPr>
          <a:lstStyle/>
          <a:p>
            <a:pPr algn="just"/>
            <a:r>
              <a:rPr lang="pt-BR" sz="2000" dirty="0" smtClean="0"/>
              <a:t>Como as extremidades são fixas e uma “parede infinitamente sólida” (Feynman, 2008):</a:t>
            </a:r>
            <a:endParaRPr lang="pt-BR" sz="2000" dirty="0"/>
          </a:p>
        </p:txBody>
      </p:sp>
      <p:graphicFrame>
        <p:nvGraphicFramePr>
          <p:cNvPr id="5" name="Objeto 4"/>
          <p:cNvGraphicFramePr>
            <a:graphicFrameLocks noChangeAspect="1"/>
          </p:cNvGraphicFramePr>
          <p:nvPr/>
        </p:nvGraphicFramePr>
        <p:xfrm>
          <a:off x="214282" y="3286124"/>
          <a:ext cx="3143272" cy="1928826"/>
        </p:xfrm>
        <a:graphic>
          <a:graphicData uri="http://schemas.openxmlformats.org/presentationml/2006/ole">
            <p:oleObj spid="_x0000_s31746" name="Equação" r:id="rId3" imgW="1460160" imgH="888840" progId="Equation.3">
              <p:embed/>
            </p:oleObj>
          </a:graphicData>
        </a:graphic>
      </p:graphicFrame>
      <p:graphicFrame>
        <p:nvGraphicFramePr>
          <p:cNvPr id="31747" name="Object 3"/>
          <p:cNvGraphicFramePr>
            <a:graphicFrameLocks noChangeAspect="1"/>
          </p:cNvGraphicFramePr>
          <p:nvPr/>
        </p:nvGraphicFramePr>
        <p:xfrm>
          <a:off x="5357818" y="2928934"/>
          <a:ext cx="2909092" cy="2336812"/>
        </p:xfrm>
        <a:graphic>
          <a:graphicData uri="http://schemas.openxmlformats.org/presentationml/2006/ole">
            <p:oleObj spid="_x0000_s31747" name="Equação" r:id="rId4" imgW="1549080" imgH="1244520" progId="Equation.3">
              <p:embed/>
            </p:oleObj>
          </a:graphicData>
        </a:graphic>
      </p:graphicFrame>
      <p:graphicFrame>
        <p:nvGraphicFramePr>
          <p:cNvPr id="31748" name="Object 7"/>
          <p:cNvGraphicFramePr>
            <a:graphicFrameLocks noChangeAspect="1"/>
          </p:cNvGraphicFramePr>
          <p:nvPr/>
        </p:nvGraphicFramePr>
        <p:xfrm>
          <a:off x="1357290" y="5857892"/>
          <a:ext cx="2800350" cy="739775"/>
        </p:xfrm>
        <a:graphic>
          <a:graphicData uri="http://schemas.openxmlformats.org/presentationml/2006/ole">
            <p:oleObj spid="_x0000_s31748" name="Equation" r:id="rId5" imgW="1485720" imgH="393480" progId="Equation.3">
              <p:embed/>
            </p:oleObj>
          </a:graphicData>
        </a:graphic>
      </p:graphicFrame>
      <p:graphicFrame>
        <p:nvGraphicFramePr>
          <p:cNvPr id="31750" name="Object 6"/>
          <p:cNvGraphicFramePr>
            <a:graphicFrameLocks noChangeAspect="1"/>
          </p:cNvGraphicFramePr>
          <p:nvPr/>
        </p:nvGraphicFramePr>
        <p:xfrm>
          <a:off x="6086466" y="5715016"/>
          <a:ext cx="1928826" cy="858842"/>
        </p:xfrm>
        <a:graphic>
          <a:graphicData uri="http://schemas.openxmlformats.org/presentationml/2006/ole">
            <p:oleObj spid="_x0000_s31750" name="Equação" r:id="rId6" imgW="863280" imgH="431640" progId="Equation.3">
              <p:embed/>
            </p:oleObj>
          </a:graphicData>
        </a:graphic>
      </p:graphicFrame>
      <p:grpSp>
        <p:nvGrpSpPr>
          <p:cNvPr id="13" name="Grupo 12"/>
          <p:cNvGrpSpPr/>
          <p:nvPr/>
        </p:nvGrpSpPr>
        <p:grpSpPr>
          <a:xfrm>
            <a:off x="1071538" y="5214950"/>
            <a:ext cx="1676991" cy="571504"/>
            <a:chOff x="1071538" y="5214950"/>
            <a:chExt cx="1676991" cy="571504"/>
          </a:xfrm>
        </p:grpSpPr>
        <p:cxnSp>
          <p:nvCxnSpPr>
            <p:cNvPr id="11" name="Conector angulado 10"/>
            <p:cNvCxnSpPr/>
            <p:nvPr/>
          </p:nvCxnSpPr>
          <p:spPr>
            <a:xfrm>
              <a:off x="1071538" y="5214950"/>
              <a:ext cx="500066" cy="357190"/>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CaixaDeTexto 11"/>
            <p:cNvSpPr txBox="1"/>
            <p:nvPr/>
          </p:nvSpPr>
          <p:spPr>
            <a:xfrm>
              <a:off x="1571604" y="5386344"/>
              <a:ext cx="1176925" cy="400110"/>
            </a:xfrm>
            <a:prstGeom prst="rect">
              <a:avLst/>
            </a:prstGeom>
            <a:noFill/>
            <a:ln>
              <a:solidFill>
                <a:srgbClr val="0070C0"/>
              </a:solidFill>
            </a:ln>
          </p:spPr>
          <p:txBody>
            <a:bodyPr wrap="none" rtlCol="0">
              <a:spAutoFit/>
            </a:bodyPr>
            <a:lstStyle/>
            <a:p>
              <a:r>
                <a:rPr lang="pt-BR" sz="2000" b="1" dirty="0" err="1" smtClean="0"/>
                <a:t>Sen</a:t>
              </a:r>
              <a:r>
                <a:rPr lang="pt-BR" sz="2000" b="1" dirty="0" smtClean="0"/>
                <a:t> n</a:t>
              </a:r>
              <a:r>
                <a:rPr lang="el-GR" sz="2000" b="1" dirty="0" smtClean="0"/>
                <a:t>π</a:t>
              </a:r>
              <a:r>
                <a:rPr lang="pt-BR" sz="2000" b="1" dirty="0" smtClean="0"/>
                <a:t>=0</a:t>
              </a:r>
              <a:endParaRPr lang="pt-BR" sz="2000" b="1" dirty="0"/>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31747"/>
                                        </p:tgtEl>
                                        <p:attrNameLst>
                                          <p:attrName>style.visibility</p:attrName>
                                        </p:attrNameLst>
                                      </p:cBhvr>
                                      <p:to>
                                        <p:strVal val="visible"/>
                                      </p:to>
                                    </p:set>
                                    <p:anim calcmode="lin" valueType="num">
                                      <p:cBhvr>
                                        <p:cTn id="31" dur="500" fill="hold"/>
                                        <p:tgtEl>
                                          <p:spTgt spid="31747"/>
                                        </p:tgtEl>
                                        <p:attrNameLst>
                                          <p:attrName>ppt_w</p:attrName>
                                        </p:attrNameLst>
                                      </p:cBhvr>
                                      <p:tavLst>
                                        <p:tav tm="0">
                                          <p:val>
                                            <p:fltVal val="0"/>
                                          </p:val>
                                        </p:tav>
                                        <p:tav tm="100000">
                                          <p:val>
                                            <p:strVal val="#ppt_w"/>
                                          </p:val>
                                        </p:tav>
                                      </p:tavLst>
                                    </p:anim>
                                    <p:anim calcmode="lin" valueType="num">
                                      <p:cBhvr>
                                        <p:cTn id="32" dur="500" fill="hold"/>
                                        <p:tgtEl>
                                          <p:spTgt spid="31747"/>
                                        </p:tgtEl>
                                        <p:attrNameLst>
                                          <p:attrName>ppt_h</p:attrName>
                                        </p:attrNameLst>
                                      </p:cBhvr>
                                      <p:tavLst>
                                        <p:tav tm="0">
                                          <p:val>
                                            <p:fltVal val="0"/>
                                          </p:val>
                                        </p:tav>
                                        <p:tav tm="100000">
                                          <p:val>
                                            <p:strVal val="#ppt_h"/>
                                          </p:val>
                                        </p:tav>
                                      </p:tavLst>
                                    </p:anim>
                                    <p:animEffect transition="in" filter="fade">
                                      <p:cBhvr>
                                        <p:cTn id="33" dur="500"/>
                                        <p:tgtEl>
                                          <p:spTgt spid="3174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31748"/>
                                        </p:tgtEl>
                                        <p:attrNameLst>
                                          <p:attrName>style.visibility</p:attrName>
                                        </p:attrNameLst>
                                      </p:cBhvr>
                                      <p:to>
                                        <p:strVal val="visible"/>
                                      </p:to>
                                    </p:set>
                                    <p:anim calcmode="lin" valueType="num">
                                      <p:cBhvr>
                                        <p:cTn id="38" dur="500" fill="hold"/>
                                        <p:tgtEl>
                                          <p:spTgt spid="31748"/>
                                        </p:tgtEl>
                                        <p:attrNameLst>
                                          <p:attrName>ppt_w</p:attrName>
                                        </p:attrNameLst>
                                      </p:cBhvr>
                                      <p:tavLst>
                                        <p:tav tm="0">
                                          <p:val>
                                            <p:fltVal val="0"/>
                                          </p:val>
                                        </p:tav>
                                        <p:tav tm="100000">
                                          <p:val>
                                            <p:strVal val="#ppt_w"/>
                                          </p:val>
                                        </p:tav>
                                      </p:tavLst>
                                    </p:anim>
                                    <p:anim calcmode="lin" valueType="num">
                                      <p:cBhvr>
                                        <p:cTn id="39" dur="500" fill="hold"/>
                                        <p:tgtEl>
                                          <p:spTgt spid="31748"/>
                                        </p:tgtEl>
                                        <p:attrNameLst>
                                          <p:attrName>ppt_h</p:attrName>
                                        </p:attrNameLst>
                                      </p:cBhvr>
                                      <p:tavLst>
                                        <p:tav tm="0">
                                          <p:val>
                                            <p:fltVal val="0"/>
                                          </p:val>
                                        </p:tav>
                                        <p:tav tm="100000">
                                          <p:val>
                                            <p:strVal val="#ppt_h"/>
                                          </p:val>
                                        </p:tav>
                                      </p:tavLst>
                                    </p:anim>
                                    <p:animEffect transition="in" filter="fade">
                                      <p:cBhvr>
                                        <p:cTn id="40" dur="500"/>
                                        <p:tgtEl>
                                          <p:spTgt spid="31748"/>
                                        </p:tgtEl>
                                      </p:cBhvr>
                                    </p:animEffect>
                                  </p:childTnLst>
                                </p:cTn>
                              </p:par>
                              <p:par>
                                <p:cTn id="41" presetID="53" presetClass="entr" presetSubtype="0" fill="hold" nodeType="withEffect">
                                  <p:stCondLst>
                                    <p:cond delay="0"/>
                                  </p:stCondLst>
                                  <p:childTnLst>
                                    <p:set>
                                      <p:cBhvr>
                                        <p:cTn id="42" dur="1" fill="hold">
                                          <p:stCondLst>
                                            <p:cond delay="0"/>
                                          </p:stCondLst>
                                        </p:cTn>
                                        <p:tgtEl>
                                          <p:spTgt spid="31750"/>
                                        </p:tgtEl>
                                        <p:attrNameLst>
                                          <p:attrName>style.visibility</p:attrName>
                                        </p:attrNameLst>
                                      </p:cBhvr>
                                      <p:to>
                                        <p:strVal val="visible"/>
                                      </p:to>
                                    </p:set>
                                    <p:anim calcmode="lin" valueType="num">
                                      <p:cBhvr>
                                        <p:cTn id="43" dur="500" fill="hold"/>
                                        <p:tgtEl>
                                          <p:spTgt spid="31750"/>
                                        </p:tgtEl>
                                        <p:attrNameLst>
                                          <p:attrName>ppt_w</p:attrName>
                                        </p:attrNameLst>
                                      </p:cBhvr>
                                      <p:tavLst>
                                        <p:tav tm="0">
                                          <p:val>
                                            <p:fltVal val="0"/>
                                          </p:val>
                                        </p:tav>
                                        <p:tav tm="100000">
                                          <p:val>
                                            <p:strVal val="#ppt_w"/>
                                          </p:val>
                                        </p:tav>
                                      </p:tavLst>
                                    </p:anim>
                                    <p:anim calcmode="lin" valueType="num">
                                      <p:cBhvr>
                                        <p:cTn id="44" dur="500" fill="hold"/>
                                        <p:tgtEl>
                                          <p:spTgt spid="31750"/>
                                        </p:tgtEl>
                                        <p:attrNameLst>
                                          <p:attrName>ppt_h</p:attrName>
                                        </p:attrNameLst>
                                      </p:cBhvr>
                                      <p:tavLst>
                                        <p:tav tm="0">
                                          <p:val>
                                            <p:fltVal val="0"/>
                                          </p:val>
                                        </p:tav>
                                        <p:tav tm="100000">
                                          <p:val>
                                            <p:strVal val="#ppt_h"/>
                                          </p:val>
                                        </p:tav>
                                      </p:tavLst>
                                    </p:anim>
                                    <p:animEffect transition="in" filter="fade">
                                      <p:cBhvr>
                                        <p:cTn id="45" dur="5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p:cNvSpPr/>
          <p:nvPr/>
        </p:nvSpPr>
        <p:spPr>
          <a:xfrm>
            <a:off x="4643438" y="2857496"/>
            <a:ext cx="857256" cy="1357322"/>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p:txBody>
          <a:bodyPr>
            <a:noAutofit/>
          </a:bodyPr>
          <a:lstStyle/>
          <a:p>
            <a:pPr algn="just"/>
            <a:r>
              <a:rPr lang="pt-BR" sz="2800" dirty="0" smtClean="0"/>
              <a:t>A frequência ainda pode ser dada em função da tensão (T):</a:t>
            </a:r>
            <a:endParaRPr lang="pt-BR" sz="2800" dirty="0"/>
          </a:p>
        </p:txBody>
      </p:sp>
      <p:graphicFrame>
        <p:nvGraphicFramePr>
          <p:cNvPr id="5" name="Objeto 4"/>
          <p:cNvGraphicFramePr>
            <a:graphicFrameLocks noChangeAspect="1"/>
          </p:cNvGraphicFramePr>
          <p:nvPr/>
        </p:nvGraphicFramePr>
        <p:xfrm>
          <a:off x="1500166" y="1785926"/>
          <a:ext cx="6072230" cy="2243137"/>
        </p:xfrm>
        <a:graphic>
          <a:graphicData uri="http://schemas.openxmlformats.org/presentationml/2006/ole">
            <p:oleObj spid="_x0000_s32770" name="Equação" r:id="rId3" imgW="2501640" imgH="965160" progId="Equation.3">
              <p:embed/>
            </p:oleObj>
          </a:graphicData>
        </a:graphic>
      </p:graphicFrame>
      <p:cxnSp>
        <p:nvCxnSpPr>
          <p:cNvPr id="8" name="Conector de seta reta 7"/>
          <p:cNvCxnSpPr>
            <a:stCxn id="6" idx="4"/>
          </p:cNvCxnSpPr>
          <p:nvPr/>
        </p:nvCxnSpPr>
        <p:spPr>
          <a:xfrm rot="16200000" flipH="1">
            <a:off x="5179223" y="4107661"/>
            <a:ext cx="500066" cy="7143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CaixaDeTexto 8"/>
          <p:cNvSpPr txBox="1"/>
          <p:nvPr/>
        </p:nvSpPr>
        <p:spPr>
          <a:xfrm>
            <a:off x="4071934" y="4598267"/>
            <a:ext cx="4357718" cy="1200329"/>
          </a:xfrm>
          <a:prstGeom prst="rect">
            <a:avLst/>
          </a:prstGeom>
          <a:noFill/>
        </p:spPr>
        <p:txBody>
          <a:bodyPr wrap="square" rtlCol="0">
            <a:spAutoFit/>
          </a:bodyPr>
          <a:lstStyle/>
          <a:p>
            <a:pPr algn="just"/>
            <a:r>
              <a:rPr lang="pt-BR" sz="2400" dirty="0" smtClean="0"/>
              <a:t>Condições do meio de propagação também determinam a frequência de vibração</a:t>
            </a:r>
            <a:endParaRPr lang="pt-B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Ondas em uma Corda</a:t>
            </a:r>
            <a:endParaRPr lang="pt-BR" dirty="0"/>
          </a:p>
        </p:txBody>
      </p:sp>
      <p:pic>
        <p:nvPicPr>
          <p:cNvPr id="4" name="Espaço Reservado para Conteúdo 3"/>
          <p:cNvPicPr>
            <a:picLocks noGrp="1"/>
          </p:cNvPicPr>
          <p:nvPr>
            <p:ph idx="1"/>
          </p:nvPr>
        </p:nvPicPr>
        <p:blipFill>
          <a:blip r:embed="rId2" cstate="print"/>
          <a:srcRect/>
          <a:stretch>
            <a:fillRect/>
          </a:stretch>
        </p:blipFill>
        <p:spPr bwMode="auto">
          <a:xfrm>
            <a:off x="1571604" y="1357298"/>
            <a:ext cx="6143668" cy="4143403"/>
          </a:xfrm>
          <a:prstGeom prst="rect">
            <a:avLst/>
          </a:prstGeom>
          <a:noFill/>
          <a:ln w="9525">
            <a:solidFill>
              <a:schemeClr val="tx1"/>
            </a:solidFill>
            <a:miter lim="800000"/>
            <a:headEnd/>
            <a:tailEnd/>
          </a:ln>
        </p:spPr>
      </p:pic>
      <p:sp>
        <p:nvSpPr>
          <p:cNvPr id="5" name="CaixaDeTexto 4"/>
          <p:cNvSpPr txBox="1"/>
          <p:nvPr/>
        </p:nvSpPr>
        <p:spPr>
          <a:xfrm>
            <a:off x="1022496" y="5833608"/>
            <a:ext cx="7407156" cy="738664"/>
          </a:xfrm>
          <a:prstGeom prst="rect">
            <a:avLst/>
          </a:prstGeom>
          <a:noFill/>
        </p:spPr>
        <p:txBody>
          <a:bodyPr wrap="none" rtlCol="0">
            <a:spAutoFit/>
          </a:bodyPr>
          <a:lstStyle/>
          <a:p>
            <a:pPr algn="ctr"/>
            <a:r>
              <a:rPr lang="pt-BR" dirty="0" smtClean="0"/>
              <a:t>O Objeto de Aprendizagem está disponível em:</a:t>
            </a:r>
          </a:p>
          <a:p>
            <a:pPr algn="ctr"/>
            <a:r>
              <a:rPr lang="pt-BR" sz="2400" dirty="0" smtClean="0">
                <a:hlinkClick r:id="rId3"/>
              </a:rPr>
              <a:t>http://phet.colorado.edu/en/simulation/wave-on-a-string</a:t>
            </a:r>
            <a:endParaRPr lang="pt-B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5786" y="357174"/>
            <a:ext cx="7901014" cy="1143000"/>
          </a:xfrm>
        </p:spPr>
        <p:txBody>
          <a:bodyPr>
            <a:noAutofit/>
          </a:bodyPr>
          <a:lstStyle/>
          <a:p>
            <a:r>
              <a:rPr lang="pt-BR" sz="4000" dirty="0" smtClean="0"/>
              <a:t>Experimento Com Ondas Estacionárias</a:t>
            </a:r>
            <a:endParaRPr lang="pt-BR" sz="4000" dirty="0"/>
          </a:p>
        </p:txBody>
      </p:sp>
      <p:sp>
        <p:nvSpPr>
          <p:cNvPr id="7" name="Botão de ação: Filme 6">
            <a:hlinkClick r:id="rId2" action="ppaction://hlinkfile" highlightClick="1"/>
          </p:cNvPr>
          <p:cNvSpPr/>
          <p:nvPr/>
        </p:nvSpPr>
        <p:spPr>
          <a:xfrm>
            <a:off x="2428860" y="1928802"/>
            <a:ext cx="4214842" cy="2357454"/>
          </a:xfrm>
          <a:prstGeom prst="actionButtonMovi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pt-BR"/>
          </a:p>
        </p:txBody>
      </p:sp>
      <p:sp>
        <p:nvSpPr>
          <p:cNvPr id="4" name="Retângulo 3"/>
          <p:cNvSpPr/>
          <p:nvPr/>
        </p:nvSpPr>
        <p:spPr>
          <a:xfrm>
            <a:off x="2428860" y="5000636"/>
            <a:ext cx="4560864" cy="800219"/>
          </a:xfrm>
          <a:prstGeom prst="rect">
            <a:avLst/>
          </a:prstGeom>
        </p:spPr>
        <p:txBody>
          <a:bodyPr wrap="none">
            <a:spAutoFit/>
          </a:bodyPr>
          <a:lstStyle/>
          <a:p>
            <a:pPr algn="ctr"/>
            <a:r>
              <a:rPr lang="pt-BR" dirty="0" smtClean="0"/>
              <a:t>Vídeo disponível em:</a:t>
            </a:r>
          </a:p>
          <a:p>
            <a:r>
              <a:rPr lang="pt-BR" sz="2800" dirty="0" smtClean="0">
                <a:hlinkClick r:id="rId3"/>
              </a:rPr>
              <a:t>http</a:t>
            </a:r>
            <a:r>
              <a:rPr lang="pt-BR" sz="2800" dirty="0" smtClean="0">
                <a:hlinkClick r:id="rId3"/>
              </a:rPr>
              <a:t>://youtu.be/pDkd-vO1x9k</a:t>
            </a:r>
            <a:endParaRPr lang="pt-BR"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Física e os Instrumentos Musicais de Cordas</a:t>
            </a:r>
            <a:endParaRPr lang="pt-BR" dirty="0"/>
          </a:p>
        </p:txBody>
      </p:sp>
      <p:pic>
        <p:nvPicPr>
          <p:cNvPr id="22530" name="Picture 2" descr="http://4.bp.blogspot.com/_pgfHDGM1EfE/TBZgU5947EI/AAAAAAAAABU/FO-XMqjguRo/s1600/violao.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1319844">
            <a:off x="428596" y="1409471"/>
            <a:ext cx="1284817" cy="3214686"/>
          </a:xfrm>
          <a:prstGeom prst="rect">
            <a:avLst/>
          </a:prstGeom>
          <a:noFill/>
        </p:spPr>
      </p:pic>
      <p:pic>
        <p:nvPicPr>
          <p:cNvPr id="22532" name="Picture 4" descr="http://rarocarmim.com.br/blog/wp-content/uploads/2012/01/harpa.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428728" y="2667015"/>
            <a:ext cx="3175253" cy="4048133"/>
          </a:xfrm>
          <a:prstGeom prst="rect">
            <a:avLst/>
          </a:prstGeom>
          <a:noFill/>
        </p:spPr>
      </p:pic>
      <p:pic>
        <p:nvPicPr>
          <p:cNvPr id="22534" name="Picture 6" descr="http://2.bp.blogspot.com/-HSUn-zrjv-Q/Tzk201X8brI/AAAAAAABmnM/GYF5EsIj3nY/s640/98a.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786182" y="1571612"/>
            <a:ext cx="1460205" cy="1944829"/>
          </a:xfrm>
          <a:prstGeom prst="rect">
            <a:avLst/>
          </a:prstGeom>
          <a:noFill/>
        </p:spPr>
      </p:pic>
      <p:pic>
        <p:nvPicPr>
          <p:cNvPr id="22536" name="Picture 8" descr="http://3.bp.blogspot.com/_0hROD4wsMbg/S9de1yyiyZI/AAAAAAAAAAs/eQJRh1tpwLI/s1600/piano+hj.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262594" y="1857364"/>
            <a:ext cx="3810000" cy="440055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rasilescola.com/upload/e/harmonica2.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714348" y="500042"/>
            <a:ext cx="8251644" cy="5626121"/>
          </a:xfrm>
          <a:prstGeom prst="rect">
            <a:avLst/>
          </a:prstGeom>
          <a:noFill/>
        </p:spPr>
      </p:pic>
      <p:graphicFrame>
        <p:nvGraphicFramePr>
          <p:cNvPr id="5" name="Object 34"/>
          <p:cNvGraphicFramePr>
            <a:graphicFrameLocks noChangeAspect="1"/>
          </p:cNvGraphicFramePr>
          <p:nvPr/>
        </p:nvGraphicFramePr>
        <p:xfrm>
          <a:off x="357158" y="5786454"/>
          <a:ext cx="1071570" cy="774522"/>
        </p:xfrm>
        <a:graphic>
          <a:graphicData uri="http://schemas.openxmlformats.org/presentationml/2006/ole">
            <p:oleObj spid="_x0000_s25601" name="Ecuación" r:id="rId4" imgW="774360" imgH="558720" progId="Equation.3">
              <p:embed/>
            </p:oleObj>
          </a:graphicData>
        </a:graphic>
      </p:graphicFrame>
      <p:graphicFrame>
        <p:nvGraphicFramePr>
          <p:cNvPr id="7" name="Object 35"/>
          <p:cNvGraphicFramePr>
            <a:graphicFrameLocks noChangeAspect="1"/>
          </p:cNvGraphicFramePr>
          <p:nvPr/>
        </p:nvGraphicFramePr>
        <p:xfrm>
          <a:off x="2058719" y="5786454"/>
          <a:ext cx="1155959" cy="779462"/>
        </p:xfrm>
        <a:graphic>
          <a:graphicData uri="http://schemas.openxmlformats.org/presentationml/2006/ole">
            <p:oleObj spid="_x0000_s25602" name="Ecuación" r:id="rId5" imgW="888840" imgH="545760" progId="Equation.3">
              <p:embed/>
            </p:oleObj>
          </a:graphicData>
        </a:graphic>
      </p:graphicFrame>
      <p:sp>
        <p:nvSpPr>
          <p:cNvPr id="9" name="Retângulo 8"/>
          <p:cNvSpPr/>
          <p:nvPr/>
        </p:nvSpPr>
        <p:spPr>
          <a:xfrm>
            <a:off x="3428992" y="2143116"/>
            <a:ext cx="5715008" cy="1714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3428992" y="3214686"/>
            <a:ext cx="5715008" cy="1714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3429024" y="4714884"/>
            <a:ext cx="5715008" cy="1714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0" nodeType="clickEffect">
                                  <p:stCondLst>
                                    <p:cond delay="0"/>
                                  </p:stCondLst>
                                  <p:childTnLst>
                                    <p:anim calcmode="lin" valueType="num">
                                      <p:cBhvr>
                                        <p:cTn id="13" dur="500"/>
                                        <p:tgtEl>
                                          <p:spTgt spid="10"/>
                                        </p:tgtEl>
                                        <p:attrNameLst>
                                          <p:attrName>ppt_w</p:attrName>
                                        </p:attrNameLst>
                                      </p:cBhvr>
                                      <p:tavLst>
                                        <p:tav tm="0">
                                          <p:val>
                                            <p:strVal val="ppt_w"/>
                                          </p:val>
                                        </p:tav>
                                        <p:tav tm="100000">
                                          <p:val>
                                            <p:fltVal val="0"/>
                                          </p:val>
                                        </p:tav>
                                      </p:tavLst>
                                    </p:anim>
                                    <p:anim calcmode="lin" valueType="num">
                                      <p:cBhvr>
                                        <p:cTn id="14" dur="500"/>
                                        <p:tgtEl>
                                          <p:spTgt spid="10"/>
                                        </p:tgtEl>
                                        <p:attrNameLst>
                                          <p:attrName>ppt_h</p:attrName>
                                        </p:attrNameLst>
                                      </p:cBhvr>
                                      <p:tavLst>
                                        <p:tav tm="0">
                                          <p:val>
                                            <p:strVal val="ppt_h"/>
                                          </p:val>
                                        </p:tav>
                                        <p:tav tm="100000">
                                          <p:val>
                                            <p:fltVal val="0"/>
                                          </p:val>
                                        </p:tav>
                                      </p:tavLst>
                                    </p:anim>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0" fill="hold" grpId="0" nodeType="clickEffect">
                                  <p:stCondLst>
                                    <p:cond delay="0"/>
                                  </p:stCondLst>
                                  <p:childTnLst>
                                    <p:anim calcmode="lin" valueType="num">
                                      <p:cBhvr>
                                        <p:cTn id="20" dur="500"/>
                                        <p:tgtEl>
                                          <p:spTgt spid="11"/>
                                        </p:tgtEl>
                                        <p:attrNameLst>
                                          <p:attrName>ppt_w</p:attrName>
                                        </p:attrNameLst>
                                      </p:cBhvr>
                                      <p:tavLst>
                                        <p:tav tm="0">
                                          <p:val>
                                            <p:strVal val="ppt_w"/>
                                          </p:val>
                                        </p:tav>
                                        <p:tav tm="100000">
                                          <p:val>
                                            <p:fltVal val="0"/>
                                          </p:val>
                                        </p:tav>
                                      </p:tavLst>
                                    </p:anim>
                                    <p:anim calcmode="lin" valueType="num">
                                      <p:cBhvr>
                                        <p:cTn id="21" dur="500"/>
                                        <p:tgtEl>
                                          <p:spTgt spid="11"/>
                                        </p:tgtEl>
                                        <p:attrNameLst>
                                          <p:attrName>ppt_h</p:attrName>
                                        </p:attrNameLst>
                                      </p:cBhvr>
                                      <p:tavLst>
                                        <p:tav tm="0">
                                          <p:val>
                                            <p:strVal val="ppt_h"/>
                                          </p:val>
                                        </p:tav>
                                        <p:tav tm="100000">
                                          <p:val>
                                            <p:fltVal val="0"/>
                                          </p:val>
                                        </p:tav>
                                      </p:tavLst>
                                    </p:anim>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Ondas Estacionárias em um Violão</a:t>
            </a:r>
            <a:endParaRPr lang="pt-BR" dirty="0"/>
          </a:p>
        </p:txBody>
      </p:sp>
      <p:pic>
        <p:nvPicPr>
          <p:cNvPr id="15362" name="Picture 2">
            <a:hlinkClick r:id="rId2" action="ppaction://hlinkfile"/>
          </p:cNvPr>
          <p:cNvPicPr>
            <a:picLocks noGrp="1" noChangeAspect="1" noChangeArrowheads="1"/>
          </p:cNvPicPr>
          <p:nvPr>
            <p:ph idx="1"/>
          </p:nvPr>
        </p:nvPicPr>
        <p:blipFill>
          <a:blip r:embed="rId3"/>
          <a:srcRect l="27310" t="23045" r="24351" b="21711"/>
          <a:stretch>
            <a:fillRect/>
          </a:stretch>
        </p:blipFill>
        <p:spPr bwMode="auto">
          <a:xfrm>
            <a:off x="1643042" y="1500174"/>
            <a:ext cx="6200819" cy="4429156"/>
          </a:xfrm>
          <a:prstGeom prst="rect">
            <a:avLst/>
          </a:prstGeom>
          <a:noFill/>
          <a:ln w="9525">
            <a:solidFill>
              <a:srgbClr val="33CC33"/>
            </a:solidFill>
            <a:miter lim="800000"/>
            <a:headEnd/>
            <a:tailEnd/>
          </a:ln>
          <a:effectLst/>
        </p:spPr>
      </p:pic>
      <p:sp>
        <p:nvSpPr>
          <p:cNvPr id="4" name="CaixaDeTexto 3"/>
          <p:cNvSpPr txBox="1"/>
          <p:nvPr/>
        </p:nvSpPr>
        <p:spPr>
          <a:xfrm>
            <a:off x="1571604" y="5903917"/>
            <a:ext cx="6401112" cy="954107"/>
          </a:xfrm>
          <a:prstGeom prst="rect">
            <a:avLst/>
          </a:prstGeom>
          <a:noFill/>
        </p:spPr>
        <p:txBody>
          <a:bodyPr wrap="none" rtlCol="0">
            <a:spAutoFit/>
          </a:bodyPr>
          <a:lstStyle/>
          <a:p>
            <a:pPr algn="ctr"/>
            <a:r>
              <a:rPr lang="pt-BR" sz="2400" dirty="0" smtClean="0"/>
              <a:t>A simulação está disponível em:</a:t>
            </a:r>
          </a:p>
          <a:p>
            <a:pPr algn="ctr"/>
            <a:r>
              <a:rPr lang="pt-BR" sz="3200" dirty="0" err="1" smtClean="0">
                <a:hlinkClick r:id="rId4"/>
              </a:rPr>
              <a:t>professorthiagosouto</a:t>
            </a:r>
            <a:r>
              <a:rPr lang="pt-BR" sz="3200" dirty="0" smtClean="0">
                <a:hlinkClick r:id="rId4"/>
              </a:rPr>
              <a:t>.yolasite.com</a:t>
            </a:r>
            <a:endParaRPr lang="pt-BR"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Ondas Estacionárias em Tubos Abertos ou Fechados</a:t>
            </a:r>
            <a:endParaRPr lang="pt-BR" dirty="0"/>
          </a:p>
        </p:txBody>
      </p:sp>
      <p:pic>
        <p:nvPicPr>
          <p:cNvPr id="62466" name="Picture 2" descr="http://1.bp.blogspot.com/-5FOeIufj2qE/T2Yi32GZqVI/AAAAAAAAA5g/ZBJR_CejZSI/s1600/arte-prehistorica1.jpg"/>
          <p:cNvPicPr>
            <a:picLocks noGrp="1" noChangeAspect="1" noChangeArrowheads="1"/>
          </p:cNvPicPr>
          <p:nvPr>
            <p:ph idx="1"/>
          </p:nvPr>
        </p:nvPicPr>
        <p:blipFill>
          <a:blip r:embed="rId2"/>
          <a:srcRect/>
          <a:stretch>
            <a:fillRect/>
          </a:stretch>
        </p:blipFill>
        <p:spPr bwMode="auto">
          <a:xfrm>
            <a:off x="714348" y="1928802"/>
            <a:ext cx="3609975" cy="2495550"/>
          </a:xfrm>
          <a:prstGeom prst="rect">
            <a:avLst/>
          </a:prstGeom>
          <a:noFill/>
        </p:spPr>
      </p:pic>
      <p:sp>
        <p:nvSpPr>
          <p:cNvPr id="5" name="CaixaDeTexto 4"/>
          <p:cNvSpPr txBox="1"/>
          <p:nvPr/>
        </p:nvSpPr>
        <p:spPr>
          <a:xfrm>
            <a:off x="714348" y="4429132"/>
            <a:ext cx="3571900" cy="646331"/>
          </a:xfrm>
          <a:prstGeom prst="rect">
            <a:avLst/>
          </a:prstGeom>
          <a:noFill/>
        </p:spPr>
        <p:txBody>
          <a:bodyPr wrap="square" rtlCol="0">
            <a:spAutoFit/>
          </a:bodyPr>
          <a:lstStyle/>
          <a:p>
            <a:pPr algn="just"/>
            <a:r>
              <a:rPr lang="pt-BR" dirty="0" smtClean="0"/>
              <a:t>“Flautas” construídas pelo homem </a:t>
            </a:r>
            <a:r>
              <a:rPr lang="pt-BR" dirty="0" err="1" smtClean="0"/>
              <a:t>Pré-histórico</a:t>
            </a:r>
            <a:endParaRPr lang="pt-BR" dirty="0"/>
          </a:p>
        </p:txBody>
      </p:sp>
      <p:pic>
        <p:nvPicPr>
          <p:cNvPr id="62468" name="Picture 4" descr="http://2.bp.blogspot.com/-AsD27Bwrgsg/TiYPHk_7HCI/AAAAAAAAAZI/AL0AFsGxSy8/s1600/orgao.jpg"/>
          <p:cNvPicPr>
            <a:picLocks noChangeAspect="1" noChangeArrowheads="1"/>
          </p:cNvPicPr>
          <p:nvPr/>
        </p:nvPicPr>
        <p:blipFill>
          <a:blip r:embed="rId3"/>
          <a:srcRect/>
          <a:stretch>
            <a:fillRect/>
          </a:stretch>
        </p:blipFill>
        <p:spPr bwMode="auto">
          <a:xfrm>
            <a:off x="6215074" y="1714488"/>
            <a:ext cx="1905753" cy="2905112"/>
          </a:xfrm>
          <a:prstGeom prst="rect">
            <a:avLst/>
          </a:prstGeom>
          <a:noFill/>
        </p:spPr>
      </p:pic>
      <p:pic>
        <p:nvPicPr>
          <p:cNvPr id="62470" name="Picture 6" descr="http://usuarios.multimania.es/irismusica/hpbimg/clarinete.gif"/>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081757" y="4911374"/>
            <a:ext cx="2205019" cy="1594198"/>
          </a:xfrm>
          <a:prstGeom prst="rect">
            <a:avLst/>
          </a:prstGeom>
          <a:noFill/>
        </p:spPr>
      </p:pic>
      <p:pic>
        <p:nvPicPr>
          <p:cNvPr id="62472" name="Picture 8" descr="http://www.rakelpossi.com/imagenesnoticias/flauta.jpg"/>
          <p:cNvPicPr>
            <a:picLocks noChangeAspect="1" noChangeArrowheads="1"/>
          </p:cNvPicPr>
          <p:nvPr/>
        </p:nvPicPr>
        <p:blipFill>
          <a:blip r:embed="rId5">
            <a:clrChange>
              <a:clrFrom>
                <a:srgbClr val="FEFEFC"/>
              </a:clrFrom>
              <a:clrTo>
                <a:srgbClr val="FEFEFC">
                  <a:alpha val="0"/>
                </a:srgbClr>
              </a:clrTo>
            </a:clrChange>
          </a:blip>
          <a:srcRect/>
          <a:stretch>
            <a:fillRect/>
          </a:stretch>
        </p:blipFill>
        <p:spPr bwMode="auto">
          <a:xfrm rot="4809883">
            <a:off x="1759465" y="3926637"/>
            <a:ext cx="1370052" cy="3854413"/>
          </a:xfrm>
          <a:prstGeom prst="rect">
            <a:avLst/>
          </a:prstGeom>
          <a:noFill/>
        </p:spPr>
      </p:pic>
      <p:pic>
        <p:nvPicPr>
          <p:cNvPr id="62474" name="Picture 10" descr="http://www.troktokmusical.com.br/home/wp-content/gallery/sax-tenor-prince/sax-tenor.jpg"/>
          <p:cNvPicPr>
            <a:picLocks noChangeAspect="1" noChangeArrowheads="1"/>
          </p:cNvPicPr>
          <p:nvPr/>
        </p:nvPicPr>
        <p:blipFill>
          <a:blip r:embed="rId6"/>
          <a:srcRect/>
          <a:stretch>
            <a:fillRect/>
          </a:stretch>
        </p:blipFill>
        <p:spPr bwMode="auto">
          <a:xfrm>
            <a:off x="4714876" y="4131750"/>
            <a:ext cx="1276336" cy="222616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142900"/>
            <a:ext cx="7901014" cy="1143000"/>
          </a:xfrm>
        </p:spPr>
        <p:txBody>
          <a:bodyPr>
            <a:normAutofit/>
          </a:bodyPr>
          <a:lstStyle/>
          <a:p>
            <a:r>
              <a:rPr lang="pt-BR" sz="3600" dirty="0" smtClean="0"/>
              <a:t>Ondas</a:t>
            </a:r>
            <a:endParaRPr lang="pt-BR" sz="3600" dirty="0"/>
          </a:p>
        </p:txBody>
      </p:sp>
      <p:sp>
        <p:nvSpPr>
          <p:cNvPr id="3" name="Espaço Reservado para Conteúdo 2"/>
          <p:cNvSpPr>
            <a:spLocks noGrp="1"/>
          </p:cNvSpPr>
          <p:nvPr>
            <p:ph idx="1"/>
          </p:nvPr>
        </p:nvSpPr>
        <p:spPr>
          <a:xfrm>
            <a:off x="557242" y="5929330"/>
            <a:ext cx="8229600" cy="971544"/>
          </a:xfrm>
        </p:spPr>
        <p:txBody>
          <a:bodyPr>
            <a:noAutofit/>
          </a:bodyPr>
          <a:lstStyle/>
          <a:p>
            <a:pPr algn="ctr">
              <a:buNone/>
            </a:pPr>
            <a:r>
              <a:rPr lang="pt-BR" sz="1800" b="1" dirty="0" smtClean="0"/>
              <a:t>Campo de Trigo com Corvos</a:t>
            </a:r>
            <a:r>
              <a:rPr lang="pt-BR" sz="1800" dirty="0" smtClean="0"/>
              <a:t> é uma obra do pintor holandês </a:t>
            </a:r>
            <a:r>
              <a:rPr lang="pt-BR" sz="1800" b="1" dirty="0" smtClean="0"/>
              <a:t>Vincent van </a:t>
            </a:r>
            <a:r>
              <a:rPr lang="pt-BR" sz="1800" b="1" dirty="0" err="1" smtClean="0"/>
              <a:t>Gogh</a:t>
            </a:r>
            <a:r>
              <a:rPr lang="pt-BR" sz="1800" dirty="0" smtClean="0"/>
              <a:t> concluída em julho de 1890, nas últimas semanas de sua vida.</a:t>
            </a:r>
            <a:endParaRPr lang="pt-BR" sz="1800" dirty="0">
              <a:solidFill>
                <a:schemeClr val="accent6">
                  <a:lumMod val="75000"/>
                </a:schemeClr>
              </a:solidFill>
            </a:endParaRPr>
          </a:p>
        </p:txBody>
      </p:sp>
      <p:pic>
        <p:nvPicPr>
          <p:cNvPr id="61444" name="Picture 4" descr="Ficheiro:Vincent van Gogh (1853-1890) - Wheat Field with Crows (1890).jpg"/>
          <p:cNvPicPr>
            <a:picLocks noChangeAspect="1" noChangeArrowheads="1"/>
          </p:cNvPicPr>
          <p:nvPr/>
        </p:nvPicPr>
        <p:blipFill>
          <a:blip r:embed="rId2"/>
          <a:srcRect/>
          <a:stretch>
            <a:fillRect/>
          </a:stretch>
        </p:blipFill>
        <p:spPr bwMode="auto">
          <a:xfrm>
            <a:off x="463744" y="1643050"/>
            <a:ext cx="8251660" cy="3857652"/>
          </a:xfrm>
          <a:prstGeom prst="rect">
            <a:avLst/>
          </a:prstGeom>
          <a:noFill/>
          <a:ln w="127000" cmpd="thickThin">
            <a:solidFill>
              <a:schemeClr val="tx1"/>
            </a:solidFill>
          </a:ln>
        </p:spPr>
      </p:pic>
      <p:sp>
        <p:nvSpPr>
          <p:cNvPr id="6" name="Título 1"/>
          <p:cNvSpPr txBox="1">
            <a:spLocks/>
          </p:cNvSpPr>
          <p:nvPr/>
        </p:nvSpPr>
        <p:spPr>
          <a:xfrm>
            <a:off x="1357290" y="428612"/>
            <a:ext cx="642942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2000" b="0"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Perturbações em um meio em</a:t>
            </a:r>
            <a:r>
              <a:rPr kumimoji="0" lang="pt-BR" sz="2000" b="0" i="1" u="none" strike="noStrike" kern="1200" cap="none" spc="0" normalizeH="0" noProof="0" dirty="0" smtClean="0">
                <a:ln>
                  <a:noFill/>
                </a:ln>
                <a:solidFill>
                  <a:schemeClr val="tx1"/>
                </a:solidFill>
                <a:effectLst/>
                <a:uLnTx/>
                <a:uFillTx/>
                <a:latin typeface="Arial" pitchFamily="34" charset="0"/>
                <a:ea typeface="+mj-ea"/>
                <a:cs typeface="Arial" pitchFamily="34" charset="0"/>
              </a:rPr>
              <a:t> que há </a:t>
            </a:r>
            <a:r>
              <a:rPr kumimoji="0" lang="pt-BR" sz="2000" b="1" i="1" u="none" strike="noStrike" kern="1200" cap="none" spc="0" normalizeH="0" noProof="0" dirty="0" smtClean="0">
                <a:ln>
                  <a:noFill/>
                </a:ln>
                <a:solidFill>
                  <a:srgbClr val="00B050"/>
                </a:solidFill>
                <a:effectLst/>
                <a:uLnTx/>
                <a:uFillTx/>
                <a:latin typeface="Arial" pitchFamily="34" charset="0"/>
                <a:ea typeface="+mj-ea"/>
                <a:cs typeface="Arial" pitchFamily="34" charset="0"/>
              </a:rPr>
              <a:t>transporte de energia </a:t>
            </a:r>
            <a:r>
              <a:rPr kumimoji="0" lang="pt-BR" sz="2000" b="0" i="1" u="none" strike="noStrike" kern="1200" cap="none" spc="0" normalizeH="0" noProof="0" dirty="0" smtClean="0">
                <a:ln>
                  <a:noFill/>
                </a:ln>
                <a:solidFill>
                  <a:schemeClr val="tx1"/>
                </a:solidFill>
                <a:effectLst/>
                <a:uLnTx/>
                <a:uFillTx/>
                <a:latin typeface="Arial" pitchFamily="34" charset="0"/>
                <a:ea typeface="+mj-ea"/>
                <a:cs typeface="Arial" pitchFamily="34" charset="0"/>
              </a:rPr>
              <a:t>e não de matéria.</a:t>
            </a:r>
            <a:endParaRPr kumimoji="0" lang="pt-BR" sz="2000" b="0" i="1"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142875" y="227013"/>
            <a:ext cx="8915400" cy="487362"/>
          </a:xfrm>
        </p:spPr>
        <p:txBody>
          <a:bodyPr>
            <a:noAutofit/>
          </a:bodyPr>
          <a:lstStyle/>
          <a:p>
            <a:pPr eaLnBrk="1" hangingPunct="1"/>
            <a:r>
              <a:rPr lang="pt-BR" sz="4000" dirty="0" smtClean="0"/>
              <a:t>Ondas em um Tubo </a:t>
            </a:r>
            <a:endParaRPr lang="en-US" sz="4000" dirty="0" smtClean="0"/>
          </a:p>
        </p:txBody>
      </p:sp>
      <p:sp>
        <p:nvSpPr>
          <p:cNvPr id="6" name="Text Box 7"/>
          <p:cNvSpPr txBox="1">
            <a:spLocks noChangeArrowheads="1"/>
          </p:cNvSpPr>
          <p:nvPr/>
        </p:nvSpPr>
        <p:spPr bwMode="auto">
          <a:xfrm>
            <a:off x="214282" y="5786454"/>
            <a:ext cx="8715375" cy="923330"/>
          </a:xfrm>
          <a:prstGeom prst="rect">
            <a:avLst/>
          </a:prstGeom>
          <a:noFill/>
          <a:ln w="9525">
            <a:solidFill>
              <a:srgbClr val="92D050"/>
            </a:solidFill>
            <a:miter lim="800000"/>
            <a:headEnd/>
            <a:tailEnd/>
          </a:ln>
        </p:spPr>
        <p:txBody>
          <a:bodyPr>
            <a:spAutoFit/>
          </a:bodyPr>
          <a:lstStyle/>
          <a:p>
            <a:r>
              <a:rPr lang="pt-BR" dirty="0">
                <a:latin typeface="Arial" pitchFamily="34" charset="0"/>
                <a:cs typeface="Arial" pitchFamily="34" charset="0"/>
              </a:rPr>
              <a:t>Quando uma onda longitudinal se propaga em um tubo, as ondas são refletidas do mesmo modo que as ondas transversais são refletidas em uma corda. Uma ONDA ESTACIONÁRIA também pode ser produzida e transmitida para o ar circundante.</a:t>
            </a:r>
            <a:endParaRPr lang="en-US" dirty="0">
              <a:latin typeface="Arial" pitchFamily="34" charset="0"/>
              <a:cs typeface="Arial" pitchFamily="34" charset="0"/>
            </a:endParaRPr>
          </a:p>
        </p:txBody>
      </p:sp>
      <p:pic>
        <p:nvPicPr>
          <p:cNvPr id="65538" name="Picture 2" descr="cerrado1.gif (2504 bytes)"/>
          <p:cNvPicPr>
            <a:picLocks noChangeAspect="1" noChangeArrowheads="1"/>
          </p:cNvPicPr>
          <p:nvPr/>
        </p:nvPicPr>
        <p:blipFill>
          <a:blip r:embed="rId2"/>
          <a:srcRect/>
          <a:stretch>
            <a:fillRect/>
          </a:stretch>
        </p:blipFill>
        <p:spPr bwMode="auto">
          <a:xfrm>
            <a:off x="428596" y="1357298"/>
            <a:ext cx="3457575" cy="1162050"/>
          </a:xfrm>
          <a:prstGeom prst="rect">
            <a:avLst/>
          </a:prstGeom>
          <a:noFill/>
        </p:spPr>
      </p:pic>
      <p:pic>
        <p:nvPicPr>
          <p:cNvPr id="65540" name="Picture 4" descr="cerrado2.gif (2864 bytes)"/>
          <p:cNvPicPr>
            <a:picLocks noChangeAspect="1" noChangeArrowheads="1"/>
          </p:cNvPicPr>
          <p:nvPr/>
        </p:nvPicPr>
        <p:blipFill>
          <a:blip r:embed="rId3"/>
          <a:srcRect/>
          <a:stretch>
            <a:fillRect/>
          </a:stretch>
        </p:blipFill>
        <p:spPr bwMode="auto">
          <a:xfrm>
            <a:off x="428596" y="2714620"/>
            <a:ext cx="3400425" cy="1019176"/>
          </a:xfrm>
          <a:prstGeom prst="rect">
            <a:avLst/>
          </a:prstGeom>
          <a:noFill/>
        </p:spPr>
      </p:pic>
      <p:sp>
        <p:nvSpPr>
          <p:cNvPr id="15" name="Retângulo 14"/>
          <p:cNvSpPr/>
          <p:nvPr/>
        </p:nvSpPr>
        <p:spPr>
          <a:xfrm>
            <a:off x="1357290" y="1071546"/>
            <a:ext cx="1690656" cy="369332"/>
          </a:xfrm>
          <a:prstGeom prst="rect">
            <a:avLst/>
          </a:prstGeom>
        </p:spPr>
        <p:txBody>
          <a:bodyPr wrap="none">
            <a:spAutoFit/>
          </a:bodyPr>
          <a:lstStyle/>
          <a:p>
            <a:r>
              <a:rPr lang="pt-BR" b="1" dirty="0" smtClean="0"/>
              <a:t>Tubos Fechados</a:t>
            </a:r>
            <a:endParaRPr lang="pt-BR" b="1" dirty="0"/>
          </a:p>
        </p:txBody>
      </p:sp>
      <p:pic>
        <p:nvPicPr>
          <p:cNvPr id="65542" name="Picture 6" descr="abierto1.gif (2864 bytes)"/>
          <p:cNvPicPr>
            <a:picLocks noChangeAspect="1" noChangeArrowheads="1"/>
          </p:cNvPicPr>
          <p:nvPr/>
        </p:nvPicPr>
        <p:blipFill>
          <a:blip r:embed="rId4"/>
          <a:srcRect/>
          <a:stretch>
            <a:fillRect/>
          </a:stretch>
        </p:blipFill>
        <p:spPr bwMode="auto">
          <a:xfrm>
            <a:off x="4857752" y="1357298"/>
            <a:ext cx="3486150" cy="1047751"/>
          </a:xfrm>
          <a:prstGeom prst="rect">
            <a:avLst/>
          </a:prstGeom>
          <a:noFill/>
        </p:spPr>
      </p:pic>
      <p:pic>
        <p:nvPicPr>
          <p:cNvPr id="65544" name="Picture 8" descr="abierto2.gif (3171 bytes)"/>
          <p:cNvPicPr>
            <a:picLocks noChangeAspect="1" noChangeArrowheads="1"/>
          </p:cNvPicPr>
          <p:nvPr/>
        </p:nvPicPr>
        <p:blipFill>
          <a:blip r:embed="rId5"/>
          <a:srcRect/>
          <a:stretch>
            <a:fillRect/>
          </a:stretch>
        </p:blipFill>
        <p:spPr bwMode="auto">
          <a:xfrm>
            <a:off x="4843489" y="2571744"/>
            <a:ext cx="3514725" cy="1162050"/>
          </a:xfrm>
          <a:prstGeom prst="rect">
            <a:avLst/>
          </a:prstGeom>
          <a:noFill/>
        </p:spPr>
      </p:pic>
      <p:sp>
        <p:nvSpPr>
          <p:cNvPr id="18" name="Retângulo 17"/>
          <p:cNvSpPr/>
          <p:nvPr/>
        </p:nvSpPr>
        <p:spPr>
          <a:xfrm>
            <a:off x="5857884" y="1000108"/>
            <a:ext cx="1553952" cy="369332"/>
          </a:xfrm>
          <a:prstGeom prst="rect">
            <a:avLst/>
          </a:prstGeom>
        </p:spPr>
        <p:txBody>
          <a:bodyPr wrap="none">
            <a:spAutoFit/>
          </a:bodyPr>
          <a:lstStyle/>
          <a:p>
            <a:r>
              <a:rPr lang="pt-BR" b="1" dirty="0" smtClean="0"/>
              <a:t>Tubos Abertos</a:t>
            </a:r>
            <a:endParaRPr lang="pt-BR" b="1" dirty="0"/>
          </a:p>
        </p:txBody>
      </p:sp>
      <p:sp>
        <p:nvSpPr>
          <p:cNvPr id="19" name="Retângulo 18"/>
          <p:cNvSpPr/>
          <p:nvPr/>
        </p:nvSpPr>
        <p:spPr>
          <a:xfrm>
            <a:off x="4929190" y="3714752"/>
            <a:ext cx="3286148" cy="646331"/>
          </a:xfrm>
          <a:prstGeom prst="rect">
            <a:avLst/>
          </a:prstGeom>
        </p:spPr>
        <p:txBody>
          <a:bodyPr wrap="square">
            <a:spAutoFit/>
          </a:bodyPr>
          <a:lstStyle/>
          <a:p>
            <a:pPr algn="just"/>
            <a:r>
              <a:rPr lang="pt-BR" dirty="0" smtClean="0"/>
              <a:t>O ar vibra com sua máxima amplitude nos extremos</a:t>
            </a:r>
            <a:endParaRPr lang="pt-BR" dirty="0"/>
          </a:p>
        </p:txBody>
      </p:sp>
      <p:sp>
        <p:nvSpPr>
          <p:cNvPr id="20" name="Retângulo 19"/>
          <p:cNvSpPr/>
          <p:nvPr/>
        </p:nvSpPr>
        <p:spPr>
          <a:xfrm>
            <a:off x="428596" y="3786190"/>
            <a:ext cx="3357586" cy="923330"/>
          </a:xfrm>
          <a:prstGeom prst="rect">
            <a:avLst/>
          </a:prstGeom>
        </p:spPr>
        <p:txBody>
          <a:bodyPr wrap="square">
            <a:spAutoFit/>
          </a:bodyPr>
          <a:lstStyle/>
          <a:p>
            <a:r>
              <a:rPr lang="pt-BR" dirty="0" smtClean="0"/>
              <a:t> Ventre no extremo por onde penetra o ar e um nó no extremo fechado</a:t>
            </a:r>
            <a:endParaRPr lang="pt-B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5786" y="-24"/>
            <a:ext cx="7901014" cy="1143000"/>
          </a:xfrm>
        </p:spPr>
        <p:txBody>
          <a:bodyPr/>
          <a:lstStyle/>
          <a:p>
            <a:r>
              <a:rPr lang="pt-BR" dirty="0" smtClean="0"/>
              <a:t>Tubos Abertos</a:t>
            </a:r>
            <a:endParaRPr lang="pt-BR" dirty="0"/>
          </a:p>
        </p:txBody>
      </p:sp>
      <p:graphicFrame>
        <p:nvGraphicFramePr>
          <p:cNvPr id="4" name="Object 7"/>
          <p:cNvGraphicFramePr>
            <a:graphicFrameLocks noChangeAspect="1"/>
          </p:cNvGraphicFramePr>
          <p:nvPr/>
        </p:nvGraphicFramePr>
        <p:xfrm>
          <a:off x="5000625" y="1628775"/>
          <a:ext cx="3735388" cy="2697163"/>
        </p:xfrm>
        <a:graphic>
          <a:graphicData uri="http://schemas.openxmlformats.org/presentationml/2006/ole">
            <p:oleObj spid="_x0000_s63490" name="Equação" r:id="rId3" imgW="1688760" imgH="1218960" progId="Equation.3">
              <p:embed/>
            </p:oleObj>
          </a:graphicData>
        </a:graphic>
      </p:graphicFrame>
      <p:graphicFrame>
        <p:nvGraphicFramePr>
          <p:cNvPr id="5" name="Object 8"/>
          <p:cNvGraphicFramePr>
            <a:graphicFrameLocks noChangeAspect="1"/>
          </p:cNvGraphicFramePr>
          <p:nvPr/>
        </p:nvGraphicFramePr>
        <p:xfrm>
          <a:off x="5929313" y="4857750"/>
          <a:ext cx="1706562" cy="1058863"/>
        </p:xfrm>
        <a:graphic>
          <a:graphicData uri="http://schemas.openxmlformats.org/presentationml/2006/ole">
            <p:oleObj spid="_x0000_s63491" name="Equação" r:id="rId4" imgW="634680" imgH="393480" progId="Equation.3">
              <p:embed/>
            </p:oleObj>
          </a:graphicData>
        </a:graphic>
      </p:graphicFrame>
      <p:pic>
        <p:nvPicPr>
          <p:cNvPr id="7" name="Picture 8" descr="http://fisicamoderna.blog.uol.com.br/images/tubossonoros3a.jpg"/>
          <p:cNvPicPr>
            <a:picLocks noChangeAspect="1" noChangeArrowheads="1"/>
          </p:cNvPicPr>
          <p:nvPr/>
        </p:nvPicPr>
        <p:blipFill>
          <a:blip r:embed="rId5"/>
          <a:srcRect t="16323"/>
          <a:stretch>
            <a:fillRect/>
          </a:stretch>
        </p:blipFill>
        <p:spPr bwMode="auto">
          <a:xfrm>
            <a:off x="216942" y="1643050"/>
            <a:ext cx="4497934" cy="4021147"/>
          </a:xfrm>
          <a:prstGeom prst="rect">
            <a:avLst/>
          </a:prstGeom>
          <a:noFill/>
          <a:ln w="9525">
            <a:noFill/>
            <a:miter lim="800000"/>
            <a:headEnd/>
            <a:tailEnd/>
          </a:ln>
        </p:spPr>
      </p:pic>
      <p:sp>
        <p:nvSpPr>
          <p:cNvPr id="8" name="Retângulo 7"/>
          <p:cNvSpPr/>
          <p:nvPr/>
        </p:nvSpPr>
        <p:spPr>
          <a:xfrm>
            <a:off x="357158" y="5948378"/>
            <a:ext cx="4572000" cy="646331"/>
          </a:xfrm>
          <a:prstGeom prst="rect">
            <a:avLst/>
          </a:prstGeom>
        </p:spPr>
        <p:txBody>
          <a:bodyPr>
            <a:spAutoFit/>
          </a:bodyPr>
          <a:lstStyle/>
          <a:p>
            <a:r>
              <a:rPr lang="pt-BR" dirty="0" smtClean="0"/>
              <a:t>A velocidade do som no ar a uma temperatura de 20° C e ao nível do mar é igual a </a:t>
            </a:r>
            <a:r>
              <a:rPr lang="pt-BR" b="1" dirty="0" smtClean="0"/>
              <a:t>343 m/s</a:t>
            </a:r>
            <a:r>
              <a:rPr lang="pt-BR" dirty="0" smtClean="0"/>
              <a:t>. </a:t>
            </a:r>
            <a:endParaRPr lang="pt-B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Tubos Fechados</a:t>
            </a:r>
            <a:endParaRPr lang="pt-BR" dirty="0"/>
          </a:p>
        </p:txBody>
      </p:sp>
      <p:graphicFrame>
        <p:nvGraphicFramePr>
          <p:cNvPr id="5" name="Object 3"/>
          <p:cNvGraphicFramePr>
            <a:graphicFrameLocks noChangeAspect="1"/>
          </p:cNvGraphicFramePr>
          <p:nvPr/>
        </p:nvGraphicFramePr>
        <p:xfrm>
          <a:off x="5221288" y="1517655"/>
          <a:ext cx="3538537" cy="2697163"/>
        </p:xfrm>
        <a:graphic>
          <a:graphicData uri="http://schemas.openxmlformats.org/presentationml/2006/ole">
            <p:oleObj spid="_x0000_s64514" name="Equação" r:id="rId3" imgW="1600200" imgH="1218960" progId="Equation.3">
              <p:embed/>
            </p:oleObj>
          </a:graphicData>
        </a:graphic>
      </p:graphicFrame>
      <p:graphicFrame>
        <p:nvGraphicFramePr>
          <p:cNvPr id="6" name="Object 4"/>
          <p:cNvGraphicFramePr>
            <a:graphicFrameLocks noChangeAspect="1"/>
          </p:cNvGraphicFramePr>
          <p:nvPr/>
        </p:nvGraphicFramePr>
        <p:xfrm>
          <a:off x="6076950" y="4429125"/>
          <a:ext cx="1570038" cy="1058863"/>
        </p:xfrm>
        <a:graphic>
          <a:graphicData uri="http://schemas.openxmlformats.org/presentationml/2006/ole">
            <p:oleObj spid="_x0000_s64515" name="Equação" r:id="rId4" imgW="583920" imgH="393480" progId="Equation.3">
              <p:embed/>
            </p:oleObj>
          </a:graphicData>
        </a:graphic>
      </p:graphicFrame>
      <p:pic>
        <p:nvPicPr>
          <p:cNvPr id="8" name="Picture 10" descr="http://fisicamoderna.blog.uol.com.br/images/tubossonoros3b.jpg"/>
          <p:cNvPicPr>
            <a:picLocks noChangeAspect="1" noChangeArrowheads="1"/>
          </p:cNvPicPr>
          <p:nvPr/>
        </p:nvPicPr>
        <p:blipFill>
          <a:blip r:embed="rId5"/>
          <a:srcRect t="14555"/>
          <a:stretch>
            <a:fillRect/>
          </a:stretch>
        </p:blipFill>
        <p:spPr bwMode="auto">
          <a:xfrm>
            <a:off x="142844" y="1500174"/>
            <a:ext cx="4771706" cy="43577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5786" y="-71462"/>
            <a:ext cx="7901014" cy="1143000"/>
          </a:xfrm>
        </p:spPr>
        <p:txBody>
          <a:bodyPr>
            <a:normAutofit/>
          </a:bodyPr>
          <a:lstStyle/>
          <a:p>
            <a:r>
              <a:rPr lang="pt-BR" sz="3600" dirty="0" smtClean="0"/>
              <a:t>Instrumentos de Sopro</a:t>
            </a:r>
            <a:endParaRPr lang="pt-BR" sz="3600" dirty="0"/>
          </a:p>
        </p:txBody>
      </p:sp>
      <p:pic>
        <p:nvPicPr>
          <p:cNvPr id="4" name="Picture 2"/>
          <p:cNvPicPr>
            <a:picLocks noChangeAspect="1" noChangeArrowheads="1"/>
          </p:cNvPicPr>
          <p:nvPr/>
        </p:nvPicPr>
        <p:blipFill>
          <a:blip r:embed="rId2"/>
          <a:srcRect/>
          <a:stretch>
            <a:fillRect/>
          </a:stretch>
        </p:blipFill>
        <p:spPr bwMode="auto">
          <a:xfrm>
            <a:off x="214313" y="1654154"/>
            <a:ext cx="3810000" cy="1466850"/>
          </a:xfrm>
          <a:prstGeom prst="rect">
            <a:avLst/>
          </a:prstGeom>
          <a:noFill/>
          <a:ln w="9525">
            <a:noFill/>
            <a:miter lim="800000"/>
            <a:headEnd/>
            <a:tailEnd/>
          </a:ln>
        </p:spPr>
      </p:pic>
      <p:pic>
        <p:nvPicPr>
          <p:cNvPr id="5" name="Picture 3"/>
          <p:cNvPicPr>
            <a:picLocks noChangeAspect="1" noChangeArrowheads="1"/>
          </p:cNvPicPr>
          <p:nvPr/>
        </p:nvPicPr>
        <p:blipFill>
          <a:blip r:embed="rId3"/>
          <a:srcRect/>
          <a:stretch>
            <a:fillRect/>
          </a:stretch>
        </p:blipFill>
        <p:spPr bwMode="auto">
          <a:xfrm>
            <a:off x="5119718" y="1654154"/>
            <a:ext cx="3810000" cy="1466850"/>
          </a:xfrm>
          <a:prstGeom prst="rect">
            <a:avLst/>
          </a:prstGeom>
          <a:noFill/>
          <a:ln w="9525">
            <a:noFill/>
            <a:miter lim="800000"/>
            <a:headEnd/>
            <a:tailEnd/>
          </a:ln>
        </p:spPr>
      </p:pic>
      <p:pic>
        <p:nvPicPr>
          <p:cNvPr id="6" name="Picture 4"/>
          <p:cNvPicPr>
            <a:picLocks noChangeAspect="1" noChangeArrowheads="1"/>
          </p:cNvPicPr>
          <p:nvPr/>
        </p:nvPicPr>
        <p:blipFill>
          <a:blip r:embed="rId4"/>
          <a:srcRect l="50647"/>
          <a:stretch>
            <a:fillRect/>
          </a:stretch>
        </p:blipFill>
        <p:spPr bwMode="auto">
          <a:xfrm>
            <a:off x="5572132" y="3214686"/>
            <a:ext cx="3271838" cy="3333750"/>
          </a:xfrm>
          <a:prstGeom prst="rect">
            <a:avLst/>
          </a:prstGeom>
          <a:noFill/>
          <a:ln w="9525">
            <a:noFill/>
            <a:miter lim="800000"/>
            <a:headEnd/>
            <a:tailEnd/>
          </a:ln>
        </p:spPr>
      </p:pic>
      <p:sp>
        <p:nvSpPr>
          <p:cNvPr id="7" name="CaixaDeTexto 5"/>
          <p:cNvSpPr txBox="1">
            <a:spLocks noChangeArrowheads="1"/>
          </p:cNvSpPr>
          <p:nvPr/>
        </p:nvSpPr>
        <p:spPr bwMode="auto">
          <a:xfrm>
            <a:off x="1643063" y="1154091"/>
            <a:ext cx="965200" cy="369888"/>
          </a:xfrm>
          <a:prstGeom prst="rect">
            <a:avLst/>
          </a:prstGeom>
          <a:noFill/>
          <a:ln w="9525">
            <a:noFill/>
            <a:miter lim="800000"/>
            <a:headEnd/>
            <a:tailEnd/>
          </a:ln>
        </p:spPr>
        <p:txBody>
          <a:bodyPr wrap="none">
            <a:spAutoFit/>
          </a:bodyPr>
          <a:lstStyle/>
          <a:p>
            <a:r>
              <a:rPr lang="pt-BR">
                <a:latin typeface="Comic Sans MS" pitchFamily="66" charset="0"/>
              </a:rPr>
              <a:t>Flautas</a:t>
            </a:r>
          </a:p>
        </p:txBody>
      </p:sp>
      <p:sp>
        <p:nvSpPr>
          <p:cNvPr id="8" name="CaixaDeTexto 6"/>
          <p:cNvSpPr txBox="1">
            <a:spLocks noChangeArrowheads="1"/>
          </p:cNvSpPr>
          <p:nvPr/>
        </p:nvSpPr>
        <p:spPr bwMode="auto">
          <a:xfrm>
            <a:off x="6334156" y="1225529"/>
            <a:ext cx="1274762" cy="369887"/>
          </a:xfrm>
          <a:prstGeom prst="rect">
            <a:avLst/>
          </a:prstGeom>
          <a:noFill/>
          <a:ln w="9525">
            <a:noFill/>
            <a:miter lim="800000"/>
            <a:headEnd/>
            <a:tailEnd/>
          </a:ln>
        </p:spPr>
        <p:txBody>
          <a:bodyPr wrap="none">
            <a:spAutoFit/>
          </a:bodyPr>
          <a:lstStyle/>
          <a:p>
            <a:r>
              <a:rPr lang="pt-BR">
                <a:latin typeface="Comic Sans MS" pitchFamily="66" charset="0"/>
              </a:rPr>
              <a:t>Clarinetes</a:t>
            </a:r>
          </a:p>
        </p:txBody>
      </p:sp>
      <p:pic>
        <p:nvPicPr>
          <p:cNvPr id="10" name="Picture 4"/>
          <p:cNvPicPr>
            <a:picLocks noChangeAspect="1" noChangeArrowheads="1"/>
          </p:cNvPicPr>
          <p:nvPr/>
        </p:nvPicPr>
        <p:blipFill>
          <a:blip r:embed="rId4"/>
          <a:srcRect r="50575"/>
          <a:stretch>
            <a:fillRect/>
          </a:stretch>
        </p:blipFill>
        <p:spPr bwMode="auto">
          <a:xfrm>
            <a:off x="428596" y="3214686"/>
            <a:ext cx="3276600" cy="333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Produção da Fala</a:t>
            </a:r>
            <a:endParaRPr lang="pt-BR" dirty="0"/>
          </a:p>
        </p:txBody>
      </p:sp>
      <p:pic>
        <p:nvPicPr>
          <p:cNvPr id="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429125" y="1581167"/>
            <a:ext cx="3676650" cy="4276725"/>
          </a:xfrm>
          <a:prstGeom prst="rect">
            <a:avLst/>
          </a:prstGeom>
          <a:noFill/>
          <a:ln w="9525">
            <a:noFill/>
            <a:miter lim="800000"/>
            <a:headEnd/>
            <a:tailEnd/>
          </a:ln>
        </p:spPr>
      </p:pic>
      <p:pic>
        <p:nvPicPr>
          <p:cNvPr id="5" name="Picture 3"/>
          <p:cNvPicPr>
            <a:picLocks noChangeAspect="1" noChangeArrowheads="1"/>
          </p:cNvPicPr>
          <p:nvPr/>
        </p:nvPicPr>
        <p:blipFill>
          <a:blip r:embed="rId3"/>
          <a:srcRect/>
          <a:stretch>
            <a:fillRect/>
          </a:stretch>
        </p:blipFill>
        <p:spPr bwMode="auto">
          <a:xfrm>
            <a:off x="714375" y="1785938"/>
            <a:ext cx="3276600" cy="3190875"/>
          </a:xfrm>
          <a:prstGeom prst="rect">
            <a:avLst/>
          </a:prstGeom>
          <a:noFill/>
          <a:ln w="9525">
            <a:noFill/>
            <a:miter lim="800000"/>
            <a:headEnd/>
            <a:tailEnd/>
          </a:ln>
        </p:spPr>
      </p:pic>
      <p:pic>
        <p:nvPicPr>
          <p:cNvPr id="6" name="Picture 4"/>
          <p:cNvPicPr>
            <a:picLocks noChangeAspect="1" noChangeArrowheads="1"/>
          </p:cNvPicPr>
          <p:nvPr/>
        </p:nvPicPr>
        <p:blipFill>
          <a:blip r:embed="rId4"/>
          <a:srcRect/>
          <a:stretch>
            <a:fillRect/>
          </a:stretch>
        </p:blipFill>
        <p:spPr bwMode="auto">
          <a:xfrm>
            <a:off x="5929313" y="3786188"/>
            <a:ext cx="2981325" cy="2857500"/>
          </a:xfrm>
          <a:prstGeom prst="rect">
            <a:avLst/>
          </a:prstGeom>
          <a:noFill/>
          <a:ln w="9525">
            <a:noFill/>
            <a:miter lim="800000"/>
            <a:headEnd/>
            <a:tailEnd/>
          </a:ln>
        </p:spPr>
      </p:pic>
      <p:sp>
        <p:nvSpPr>
          <p:cNvPr id="8" name="Botão de ação: Informações 7">
            <a:hlinkClick r:id="rId5" action="ppaction://hlinksldjump" highlightClick="1"/>
          </p:cNvPr>
          <p:cNvSpPr/>
          <p:nvPr/>
        </p:nvSpPr>
        <p:spPr>
          <a:xfrm>
            <a:off x="0" y="5500726"/>
            <a:ext cx="2500298" cy="1357298"/>
          </a:xfrm>
          <a:prstGeom prst="actionButtonInformati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Aprofundaremos </a:t>
            </a:r>
            <a:r>
              <a:rPr lang="pt-BR" dirty="0" smtClean="0"/>
              <a:t>o assunto quando utilizando as leis de Bernoulli </a:t>
            </a:r>
          </a:p>
          <a:p>
            <a:pPr algn="ctr"/>
            <a:endParaRPr lang="pt-B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4480" y="285728"/>
            <a:ext cx="7901014" cy="1143000"/>
          </a:xfrm>
        </p:spPr>
        <p:txBody>
          <a:bodyPr/>
          <a:lstStyle/>
          <a:p>
            <a:r>
              <a:rPr lang="pt-BR" dirty="0" smtClean="0"/>
              <a:t>Vamos Praticar...</a:t>
            </a:r>
            <a:endParaRPr lang="pt-BR" dirty="0"/>
          </a:p>
        </p:txBody>
      </p:sp>
      <p:sp>
        <p:nvSpPr>
          <p:cNvPr id="3" name="Espaço Reservado para Conteúdo 2"/>
          <p:cNvSpPr>
            <a:spLocks noGrp="1"/>
          </p:cNvSpPr>
          <p:nvPr>
            <p:ph idx="1"/>
          </p:nvPr>
        </p:nvSpPr>
        <p:spPr>
          <a:xfrm>
            <a:off x="142844" y="1600200"/>
            <a:ext cx="8543956" cy="4525963"/>
          </a:xfrm>
        </p:spPr>
        <p:txBody>
          <a:bodyPr>
            <a:normAutofit/>
          </a:bodyPr>
          <a:lstStyle/>
          <a:p>
            <a:pPr algn="just">
              <a:buNone/>
            </a:pPr>
            <a:r>
              <a:rPr lang="pt-BR" sz="2800" dirty="0" smtClean="0"/>
              <a:t>	(IF-Unicamp) Uma corda de aço de piano, tendo 50 cm de comprimento e 5 g de massa, é esticada com uma tensão de 400 N. </a:t>
            </a:r>
          </a:p>
          <a:p>
            <a:pPr marL="514350" indent="-514350" algn="just">
              <a:buAutoNum type="alphaLcParenBoth"/>
            </a:pPr>
            <a:r>
              <a:rPr lang="pt-BR" sz="2800" dirty="0" smtClean="0"/>
              <a:t>Qual a frequência do modo fundamental de vibração? </a:t>
            </a:r>
          </a:p>
          <a:p>
            <a:pPr marL="514350" indent="-514350" algn="just">
              <a:buAutoNum type="alphaLcParenBoth"/>
            </a:pPr>
            <a:r>
              <a:rPr lang="pt-BR" sz="2800" dirty="0" smtClean="0"/>
              <a:t>Qual o número de  harmônicos mais alto que pode  ser ouvido por uma pessoa  sensível a frequências até 10000 Hz?</a:t>
            </a:r>
            <a:endParaRPr lang="pt-BR" sz="2800" dirty="0"/>
          </a:p>
        </p:txBody>
      </p:sp>
      <p:pic>
        <p:nvPicPr>
          <p:cNvPr id="5" name="Picture 2" descr="E:\IF-PB(16-03-2010)\h_travail-09.gif"/>
          <p:cNvPicPr>
            <a:picLocks noChangeAspect="1" noChangeArrowheads="1" noCrop="1"/>
          </p:cNvPicPr>
          <p:nvPr/>
        </p:nvPicPr>
        <p:blipFill>
          <a:blip r:embed="rId2"/>
          <a:srcRect/>
          <a:stretch>
            <a:fillRect/>
          </a:stretch>
        </p:blipFill>
        <p:spPr bwMode="auto">
          <a:xfrm>
            <a:off x="928662" y="0"/>
            <a:ext cx="2214578" cy="1517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 Ponte de </a:t>
            </a:r>
            <a:r>
              <a:rPr lang="pt-BR" dirty="0" err="1" smtClean="0"/>
              <a:t>Tacoma</a:t>
            </a:r>
            <a:endParaRPr lang="pt-BR" dirty="0"/>
          </a:p>
        </p:txBody>
      </p:sp>
      <p:pic>
        <p:nvPicPr>
          <p:cNvPr id="20482" name="Picture 2">
            <a:hlinkClick r:id="rId2"/>
          </p:cNvPr>
          <p:cNvPicPr>
            <a:picLocks noGrp="1" noChangeAspect="1" noChangeArrowheads="1"/>
          </p:cNvPicPr>
          <p:nvPr>
            <p:ph idx="1"/>
          </p:nvPr>
        </p:nvPicPr>
        <p:blipFill>
          <a:blip r:embed="rId3"/>
          <a:srcRect l="13499" r="12513"/>
          <a:stretch>
            <a:fillRect/>
          </a:stretch>
        </p:blipFill>
        <p:spPr bwMode="auto">
          <a:xfrm>
            <a:off x="1928794" y="1600200"/>
            <a:ext cx="5357850" cy="4525963"/>
          </a:xfrm>
          <a:prstGeom prst="rect">
            <a:avLst/>
          </a:prstGeom>
          <a:noFill/>
          <a:ln w="9525">
            <a:noFill/>
            <a:miter lim="800000"/>
            <a:headEnd/>
            <a:tailEnd/>
          </a:ln>
          <a:effectLst/>
        </p:spPr>
      </p:pic>
      <p:sp>
        <p:nvSpPr>
          <p:cNvPr id="4" name="CaixaDeTexto 3"/>
          <p:cNvSpPr txBox="1"/>
          <p:nvPr/>
        </p:nvSpPr>
        <p:spPr>
          <a:xfrm>
            <a:off x="2143108" y="6286520"/>
            <a:ext cx="5111207" cy="461665"/>
          </a:xfrm>
          <a:prstGeom prst="rect">
            <a:avLst/>
          </a:prstGeom>
          <a:noFill/>
        </p:spPr>
        <p:txBody>
          <a:bodyPr wrap="none" rtlCol="0">
            <a:spAutoFit/>
          </a:bodyPr>
          <a:lstStyle/>
          <a:p>
            <a:r>
              <a:rPr lang="pt-BR" sz="2400" dirty="0" smtClean="0"/>
              <a:t>Clique na Imagem para assistir ao vídeo</a:t>
            </a:r>
            <a:endParaRPr lang="pt-BR"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4348" y="2786058"/>
            <a:ext cx="7901014" cy="1143000"/>
          </a:xfrm>
        </p:spPr>
        <p:txBody>
          <a:bodyPr>
            <a:normAutofit fontScale="90000"/>
          </a:bodyPr>
          <a:lstStyle/>
          <a:p>
            <a:r>
              <a:rPr lang="pt-BR" sz="7300" dirty="0" smtClean="0"/>
              <a:t>Mãos ao trabalho</a:t>
            </a:r>
            <a:r>
              <a:rPr lang="pt-BR" sz="7300" dirty="0" smtClean="0"/>
              <a:t>!</a:t>
            </a:r>
            <a:r>
              <a:rPr lang="pt-BR" dirty="0" smtClean="0"/>
              <a:t/>
            </a:r>
            <a:br>
              <a:rPr lang="pt-BR" dirty="0" smtClean="0"/>
            </a:br>
            <a:r>
              <a:rPr lang="pt-BR" dirty="0" smtClean="0"/>
              <a:t/>
            </a:r>
            <a:br>
              <a:rPr lang="pt-BR" dirty="0" smtClean="0"/>
            </a:br>
            <a:r>
              <a:rPr lang="pt-BR" dirty="0" smtClean="0"/>
              <a:t/>
            </a:r>
            <a:br>
              <a:rPr lang="pt-BR" dirty="0" smtClean="0"/>
            </a:br>
            <a:r>
              <a:rPr lang="pt-BR" dirty="0" smtClean="0"/>
              <a:t>Ver Atividades no Site:</a:t>
            </a:r>
            <a:br>
              <a:rPr lang="pt-BR" dirty="0" smtClean="0"/>
            </a:br>
            <a:r>
              <a:rPr lang="pt-BR" dirty="0" err="1" smtClean="0">
                <a:hlinkClick r:id="rId2"/>
              </a:rPr>
              <a:t>professorthiagosouto</a:t>
            </a:r>
            <a:r>
              <a:rPr lang="pt-BR" dirty="0" smtClean="0">
                <a:hlinkClick r:id="rId2"/>
              </a:rPr>
              <a:t>.yolasite.com</a:t>
            </a:r>
            <a:endParaRPr lang="pt-B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4.bp.blogspot.com/_ifLbhk9c418/SwExj2kVwaI/AAAAAAAAAxw/bsM5Fe4AFv8/s1600/QuestionMark.gif"/>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6297" y="1143025"/>
            <a:ext cx="5929313" cy="5929313"/>
          </a:xfrm>
          <a:prstGeom prst="rect">
            <a:avLst/>
          </a:prstGeom>
          <a:noFill/>
          <a:ln w="9525">
            <a:noFill/>
            <a:miter lim="800000"/>
            <a:headEnd/>
            <a:tailEnd/>
          </a:ln>
        </p:spPr>
      </p:pic>
      <p:sp>
        <p:nvSpPr>
          <p:cNvPr id="5" name="Retângulo com Canto Aparado do Mesmo Lado 4"/>
          <p:cNvSpPr/>
          <p:nvPr/>
        </p:nvSpPr>
        <p:spPr>
          <a:xfrm rot="2173611">
            <a:off x="5890164" y="-338345"/>
            <a:ext cx="3531027" cy="3718801"/>
          </a:xfrm>
          <a:prstGeom prst="snip2SameRect">
            <a:avLst>
              <a:gd name="adj1" fmla="val 33045"/>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smtClean="0"/>
              <a:t>Próxima Aula:</a:t>
            </a:r>
          </a:p>
          <a:p>
            <a:pPr algn="ctr"/>
            <a:r>
              <a:rPr lang="pt-BR" sz="3200" b="1" dirty="0" smtClean="0"/>
              <a:t>Experimento no Laboratório com Mola de Caderno</a:t>
            </a:r>
            <a:endParaRPr lang="pt-BR" sz="3200" b="1" dirty="0"/>
          </a:p>
        </p:txBody>
      </p:sp>
      <p:sp>
        <p:nvSpPr>
          <p:cNvPr id="8" name="CaixaDeTexto 7"/>
          <p:cNvSpPr txBox="1"/>
          <p:nvPr/>
        </p:nvSpPr>
        <p:spPr>
          <a:xfrm>
            <a:off x="3286116" y="6027027"/>
            <a:ext cx="5784469" cy="830997"/>
          </a:xfrm>
          <a:prstGeom prst="rect">
            <a:avLst/>
          </a:prstGeom>
          <a:noFill/>
        </p:spPr>
        <p:txBody>
          <a:bodyPr wrap="none" rtlCol="0">
            <a:spAutoFit/>
          </a:bodyPr>
          <a:lstStyle/>
          <a:p>
            <a:pPr algn="ctr"/>
            <a:r>
              <a:rPr lang="pt-BR" sz="2400" dirty="0" smtClean="0"/>
              <a:t>Dúvidas e Sugestões:</a:t>
            </a:r>
          </a:p>
          <a:p>
            <a:pPr algn="ctr"/>
            <a:r>
              <a:rPr lang="pt-BR" sz="2400" dirty="0" err="1" smtClean="0"/>
              <a:t>E-mail</a:t>
            </a:r>
            <a:r>
              <a:rPr lang="pt-BR" sz="2400" dirty="0" smtClean="0"/>
              <a:t>: professor_thiagosouto@hotmail.com</a:t>
            </a:r>
            <a:endParaRPr lang="pt-B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CaixaDeTexto 7"/>
          <p:cNvSpPr txBox="1"/>
          <p:nvPr/>
        </p:nvSpPr>
        <p:spPr>
          <a:xfrm>
            <a:off x="2776378" y="3000372"/>
            <a:ext cx="4010200" cy="3539430"/>
          </a:xfrm>
          <a:prstGeom prst="rect">
            <a:avLst/>
          </a:prstGeom>
          <a:noFill/>
        </p:spPr>
        <p:txBody>
          <a:bodyPr wrap="none" rtlCol="0">
            <a:spAutoFit/>
          </a:bodyPr>
          <a:lstStyle/>
          <a:p>
            <a:pPr algn="ctr"/>
            <a:r>
              <a:rPr lang="pt-BR" sz="3200" dirty="0" smtClean="0"/>
              <a:t>K – número de onda</a:t>
            </a:r>
          </a:p>
          <a:p>
            <a:pPr algn="ctr"/>
            <a:endParaRPr lang="pt-BR" sz="3200" dirty="0"/>
          </a:p>
          <a:p>
            <a:pPr algn="ctr"/>
            <a:endParaRPr lang="pt-BR" sz="3200" dirty="0" smtClean="0"/>
          </a:p>
          <a:p>
            <a:pPr algn="ctr"/>
            <a:r>
              <a:rPr lang="pt-BR" sz="3200" dirty="0" smtClean="0"/>
              <a:t>ω – velocidade angular</a:t>
            </a:r>
          </a:p>
          <a:p>
            <a:pPr algn="ctr"/>
            <a:endParaRPr lang="pt-BR" sz="3200" dirty="0"/>
          </a:p>
          <a:p>
            <a:pPr algn="ctr"/>
            <a:endParaRPr lang="pt-BR" sz="3200" dirty="0" smtClean="0"/>
          </a:p>
          <a:p>
            <a:pPr algn="ctr"/>
            <a:r>
              <a:rPr lang="pt-BR" sz="3200" dirty="0" smtClean="0"/>
              <a:t>δ – fase inicial</a:t>
            </a:r>
            <a:endParaRPr lang="pt-BR" sz="3200" dirty="0"/>
          </a:p>
        </p:txBody>
      </p:sp>
      <p:sp>
        <p:nvSpPr>
          <p:cNvPr id="9" name="Arredondar Retângulo em um Canto Diagonal 8"/>
          <p:cNvSpPr/>
          <p:nvPr/>
        </p:nvSpPr>
        <p:spPr>
          <a:xfrm>
            <a:off x="1142976" y="1643050"/>
            <a:ext cx="6786610" cy="1285884"/>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p:txBody>
          <a:bodyPr/>
          <a:lstStyle/>
          <a:p>
            <a:r>
              <a:rPr lang="pt-BR" dirty="0" smtClean="0">
                <a:hlinkClick r:id="rId3" action="ppaction://hlinksldjump"/>
              </a:rPr>
              <a:t>Equação de Onda</a:t>
            </a:r>
            <a:endParaRPr lang="pt-BR" dirty="0">
              <a:hlinkClick r:id="rId3" action="ppaction://hlinksldjump"/>
            </a:endParaRPr>
          </a:p>
        </p:txBody>
      </p:sp>
      <p:graphicFrame>
        <p:nvGraphicFramePr>
          <p:cNvPr id="4" name="Espaço Reservado para Conteúdo 3"/>
          <p:cNvGraphicFramePr>
            <a:graphicFrameLocks noChangeAspect="1"/>
          </p:cNvGraphicFramePr>
          <p:nvPr>
            <p:ph idx="1"/>
          </p:nvPr>
        </p:nvGraphicFramePr>
        <p:xfrm>
          <a:off x="1500166" y="1857364"/>
          <a:ext cx="6096000" cy="755650"/>
        </p:xfrm>
        <a:graphic>
          <a:graphicData uri="http://schemas.openxmlformats.org/presentationml/2006/ole">
            <p:oleObj spid="_x0000_s28674" name="Equação" r:id="rId4" imgW="1638000" imgH="203040" progId="Equation.3">
              <p:embed/>
            </p:oleObj>
          </a:graphicData>
        </a:graphic>
      </p:graphicFrame>
      <p:graphicFrame>
        <p:nvGraphicFramePr>
          <p:cNvPr id="28676" name="Espaço Reservado para Conteúdo 3"/>
          <p:cNvGraphicFramePr>
            <a:graphicFrameLocks noChangeAspect="1"/>
          </p:cNvGraphicFramePr>
          <p:nvPr/>
        </p:nvGraphicFramePr>
        <p:xfrm>
          <a:off x="4071934" y="3571876"/>
          <a:ext cx="1111109" cy="906586"/>
        </p:xfrm>
        <a:graphic>
          <a:graphicData uri="http://schemas.openxmlformats.org/presentationml/2006/ole">
            <p:oleObj spid="_x0000_s28676" name="Equação" r:id="rId5" imgW="482400" imgH="393480" progId="Equation.3">
              <p:embed/>
            </p:oleObj>
          </a:graphicData>
        </a:graphic>
      </p:graphicFrame>
      <p:graphicFrame>
        <p:nvGraphicFramePr>
          <p:cNvPr id="28677" name="Object 5"/>
          <p:cNvGraphicFramePr>
            <a:graphicFrameLocks noChangeAspect="1"/>
          </p:cNvGraphicFramePr>
          <p:nvPr/>
        </p:nvGraphicFramePr>
        <p:xfrm>
          <a:off x="3500430" y="5045856"/>
          <a:ext cx="2156253" cy="954912"/>
        </p:xfrm>
        <a:graphic>
          <a:graphicData uri="http://schemas.openxmlformats.org/presentationml/2006/ole">
            <p:oleObj spid="_x0000_s28677" name="Equação" r:id="rId6" imgW="888840" imgH="393480" progId="Equation.3">
              <p:embed/>
            </p:oleObj>
          </a:graphicData>
        </a:graphic>
      </p:graphicFrame>
      <p:sp>
        <p:nvSpPr>
          <p:cNvPr id="10" name="Arredondar Retângulo em um Canto Diagonal 9"/>
          <p:cNvSpPr/>
          <p:nvPr/>
        </p:nvSpPr>
        <p:spPr>
          <a:xfrm>
            <a:off x="4000496" y="3571876"/>
            <a:ext cx="1214446" cy="928694"/>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Arredondar Retângulo em um Canto Diagonal 10"/>
          <p:cNvSpPr/>
          <p:nvPr/>
        </p:nvSpPr>
        <p:spPr>
          <a:xfrm>
            <a:off x="3357554" y="5072074"/>
            <a:ext cx="2357454" cy="928694"/>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Ondas Transversais</a:t>
            </a:r>
            <a:endParaRPr lang="pt-BR" dirty="0"/>
          </a:p>
        </p:txBody>
      </p:sp>
      <p:sp>
        <p:nvSpPr>
          <p:cNvPr id="4" name="Espaço Reservado para Número de Slide 5"/>
          <p:cNvSpPr>
            <a:spLocks noGrp="1"/>
          </p:cNvSpPr>
          <p:nvPr>
            <p:ph type="sldNum" sz="quarter" idx="10"/>
          </p:nvPr>
        </p:nvSpPr>
        <p:spPr>
          <a:xfrm>
            <a:off x="144463" y="71438"/>
            <a:ext cx="827087" cy="620712"/>
          </a:xfrm>
        </p:spPr>
        <p:txBody>
          <a:bodyPr/>
          <a:lstStyle/>
          <a:p>
            <a:pPr>
              <a:defRPr/>
            </a:pPr>
            <a:fld id="{6A27B414-2E3A-49AD-ACDD-E81BE1686A2E}" type="slidenum">
              <a:rPr lang="pt-BR"/>
              <a:pPr>
                <a:defRPr/>
              </a:pPr>
              <a:t>3</a:t>
            </a:fld>
            <a:endParaRPr lang="pt-BR"/>
          </a:p>
        </p:txBody>
      </p:sp>
      <p:sp>
        <p:nvSpPr>
          <p:cNvPr id="7" name="Text Box 4"/>
          <p:cNvSpPr txBox="1">
            <a:spLocks noChangeArrowheads="1"/>
          </p:cNvSpPr>
          <p:nvPr/>
        </p:nvSpPr>
        <p:spPr bwMode="auto">
          <a:xfrm>
            <a:off x="468313" y="1814444"/>
            <a:ext cx="8207375" cy="400110"/>
          </a:xfrm>
          <a:prstGeom prst="rect">
            <a:avLst/>
          </a:prstGeom>
          <a:noFill/>
          <a:ln w="9525">
            <a:solidFill>
              <a:srgbClr val="33CC33"/>
            </a:solidFill>
            <a:miter lim="800000"/>
            <a:headEnd/>
            <a:tailEnd/>
          </a:ln>
        </p:spPr>
        <p:txBody>
          <a:bodyPr>
            <a:spAutoFit/>
          </a:bodyPr>
          <a:lstStyle/>
          <a:p>
            <a:pPr algn="ctr"/>
            <a:r>
              <a:rPr lang="pt-BR" sz="2000" dirty="0">
                <a:latin typeface="Arial" pitchFamily="34" charset="0"/>
                <a:cs typeface="Arial" pitchFamily="34" charset="0"/>
              </a:rPr>
              <a:t> Direção de vibração </a:t>
            </a:r>
            <a:r>
              <a:rPr lang="pt-BR" sz="2000" b="1" dirty="0">
                <a:latin typeface="Arial" pitchFamily="34" charset="0"/>
                <a:cs typeface="Arial" pitchFamily="34" charset="0"/>
              </a:rPr>
              <a:t>perpendicular </a:t>
            </a:r>
            <a:r>
              <a:rPr lang="pt-BR" sz="2000" dirty="0">
                <a:latin typeface="Arial" pitchFamily="34" charset="0"/>
                <a:cs typeface="Arial" pitchFamily="34" charset="0"/>
              </a:rPr>
              <a:t>à direção de propagação</a:t>
            </a:r>
          </a:p>
        </p:txBody>
      </p:sp>
      <p:pic>
        <p:nvPicPr>
          <p:cNvPr id="9" name="Picture 6" descr="fix"/>
          <p:cNvPicPr>
            <a:picLocks noChangeAspect="1" noChangeArrowheads="1" noCrop="1"/>
          </p:cNvPicPr>
          <p:nvPr/>
        </p:nvPicPr>
        <p:blipFill>
          <a:blip r:embed="rId2"/>
          <a:srcRect/>
          <a:stretch>
            <a:fillRect/>
          </a:stretch>
        </p:blipFill>
        <p:spPr bwMode="auto">
          <a:xfrm>
            <a:off x="611188" y="4338638"/>
            <a:ext cx="3024187" cy="1754187"/>
          </a:xfrm>
          <a:prstGeom prst="rect">
            <a:avLst/>
          </a:prstGeom>
          <a:noFill/>
          <a:ln w="9525">
            <a:noFill/>
            <a:miter lim="800000"/>
            <a:headEnd/>
            <a:tailEnd/>
          </a:ln>
        </p:spPr>
      </p:pic>
      <p:sp>
        <p:nvSpPr>
          <p:cNvPr id="10" name="Text Box 7"/>
          <p:cNvSpPr txBox="1">
            <a:spLocks noChangeArrowheads="1"/>
          </p:cNvSpPr>
          <p:nvPr/>
        </p:nvSpPr>
        <p:spPr bwMode="auto">
          <a:xfrm>
            <a:off x="612775" y="3619500"/>
            <a:ext cx="2590800" cy="369332"/>
          </a:xfrm>
          <a:prstGeom prst="rect">
            <a:avLst/>
          </a:prstGeom>
          <a:noFill/>
          <a:ln w="9525">
            <a:noFill/>
            <a:miter lim="800000"/>
            <a:headEnd/>
            <a:tailEnd/>
          </a:ln>
        </p:spPr>
        <p:txBody>
          <a:bodyPr>
            <a:spAutoFit/>
          </a:bodyPr>
          <a:lstStyle/>
          <a:p>
            <a:r>
              <a:rPr lang="pt-BR">
                <a:latin typeface="Arial" pitchFamily="34" charset="0"/>
                <a:cs typeface="Arial" pitchFamily="34" charset="0"/>
              </a:rPr>
              <a:t>Exemplo 1: Corda</a:t>
            </a:r>
          </a:p>
        </p:txBody>
      </p:sp>
      <p:pic>
        <p:nvPicPr>
          <p:cNvPr id="11" name="Picture 8" descr="emanim"/>
          <p:cNvPicPr>
            <a:picLocks noChangeAspect="1" noChangeArrowheads="1" noCrop="1"/>
          </p:cNvPicPr>
          <p:nvPr/>
        </p:nvPicPr>
        <p:blipFill>
          <a:blip r:embed="rId3"/>
          <a:srcRect/>
          <a:stretch>
            <a:fillRect/>
          </a:stretch>
        </p:blipFill>
        <p:spPr bwMode="auto">
          <a:xfrm>
            <a:off x="5075238" y="4246563"/>
            <a:ext cx="3600450" cy="2255837"/>
          </a:xfrm>
          <a:prstGeom prst="rect">
            <a:avLst/>
          </a:prstGeom>
          <a:noFill/>
          <a:ln w="9525">
            <a:noFill/>
            <a:miter lim="800000"/>
            <a:headEnd/>
            <a:tailEnd/>
          </a:ln>
        </p:spPr>
      </p:pic>
      <p:sp>
        <p:nvSpPr>
          <p:cNvPr id="12" name="Text Box 9"/>
          <p:cNvSpPr txBox="1">
            <a:spLocks noChangeArrowheads="1"/>
          </p:cNvSpPr>
          <p:nvPr/>
        </p:nvSpPr>
        <p:spPr bwMode="auto">
          <a:xfrm>
            <a:off x="5148263" y="3619500"/>
            <a:ext cx="3600450" cy="369332"/>
          </a:xfrm>
          <a:prstGeom prst="rect">
            <a:avLst/>
          </a:prstGeom>
          <a:noFill/>
          <a:ln w="9525">
            <a:noFill/>
            <a:miter lim="800000"/>
            <a:headEnd/>
            <a:tailEnd/>
          </a:ln>
        </p:spPr>
        <p:txBody>
          <a:bodyPr>
            <a:spAutoFit/>
          </a:bodyPr>
          <a:lstStyle/>
          <a:p>
            <a:r>
              <a:rPr lang="pt-BR">
                <a:latin typeface="Arial" pitchFamily="34" charset="0"/>
                <a:cs typeface="Arial" pitchFamily="34" charset="0"/>
              </a:rPr>
              <a:t>Exemplo 2: Onda EM (luz)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hlinkClick r:id="rId2" action="ppaction://hlinksldjump"/>
              </a:rPr>
              <a:t>Leis de Bernoulli</a:t>
            </a:r>
            <a:endParaRPr lang="pt-BR" dirty="0">
              <a:hlinkClick r:id="rId2" action="ppaction://hlinksldjump"/>
            </a:endParaRPr>
          </a:p>
        </p:txBody>
      </p:sp>
      <p:sp>
        <p:nvSpPr>
          <p:cNvPr id="4" name="Retângulo 3"/>
          <p:cNvSpPr/>
          <p:nvPr/>
        </p:nvSpPr>
        <p:spPr>
          <a:xfrm>
            <a:off x="214282" y="1571612"/>
            <a:ext cx="8643998" cy="4893647"/>
          </a:xfrm>
          <a:prstGeom prst="rect">
            <a:avLst/>
          </a:prstGeom>
        </p:spPr>
        <p:txBody>
          <a:bodyPr wrap="square">
            <a:spAutoFit/>
          </a:bodyPr>
          <a:lstStyle/>
          <a:p>
            <a:endParaRPr lang="pt-BR" sz="2400" b="1" dirty="0" smtClean="0"/>
          </a:p>
          <a:p>
            <a:r>
              <a:rPr lang="pt-BR" sz="2400" dirty="0" smtClean="0"/>
              <a:t>A freqüência do som em um tubo é:</a:t>
            </a:r>
          </a:p>
          <a:p>
            <a:endParaRPr lang="pt-BR" sz="2400" dirty="0" smtClean="0"/>
          </a:p>
          <a:p>
            <a:pPr>
              <a:buFont typeface="Arial" pitchFamily="34" charset="0"/>
              <a:buChar char="•"/>
            </a:pPr>
            <a:r>
              <a:rPr lang="pt-BR" sz="2400" dirty="0" smtClean="0"/>
              <a:t>Diretamente proporcional a velocidade do som </a:t>
            </a:r>
            <a:r>
              <a:rPr lang="pt-BR" sz="2400" i="1" dirty="0" err="1" smtClean="0"/>
              <a:t>v</a:t>
            </a:r>
            <a:r>
              <a:rPr lang="pt-BR" sz="2400" i="1" baseline="-25000" dirty="0" err="1" smtClean="0"/>
              <a:t>s</a:t>
            </a:r>
            <a:r>
              <a:rPr lang="pt-BR" sz="2400" dirty="0" smtClean="0"/>
              <a:t> no gás que está contido no tubo</a:t>
            </a:r>
          </a:p>
          <a:p>
            <a:pPr>
              <a:buFont typeface="Arial" pitchFamily="34" charset="0"/>
              <a:buChar char="•"/>
            </a:pPr>
            <a:r>
              <a:rPr lang="pt-BR" sz="2400" dirty="0" smtClean="0"/>
              <a:t>Inversamente proporcional ao comprimento do tubo </a:t>
            </a:r>
            <a:r>
              <a:rPr lang="pt-BR" sz="2400" i="1" dirty="0" smtClean="0"/>
              <a:t>L</a:t>
            </a:r>
            <a:endParaRPr lang="pt-BR" sz="2400" dirty="0" smtClean="0"/>
          </a:p>
          <a:p>
            <a:pPr>
              <a:buFont typeface="Arial" pitchFamily="34" charset="0"/>
              <a:buChar char="•"/>
            </a:pPr>
            <a:r>
              <a:rPr lang="pt-BR" sz="2400" dirty="0" smtClean="0"/>
              <a:t>Em um tubo aberto, podemos produzir o som que corresponde a freqüência fundamental (</a:t>
            </a:r>
            <a:r>
              <a:rPr lang="pt-BR" sz="2400" i="1" dirty="0" smtClean="0"/>
              <a:t>n</a:t>
            </a:r>
            <a:r>
              <a:rPr lang="pt-BR" sz="2400" dirty="0" smtClean="0"/>
              <a:t>=1) e seus harmônicos (</a:t>
            </a:r>
            <a:r>
              <a:rPr lang="pt-BR" sz="2400" i="1" dirty="0" smtClean="0"/>
              <a:t>n</a:t>
            </a:r>
            <a:r>
              <a:rPr lang="pt-BR" sz="2400" dirty="0" smtClean="0"/>
              <a:t>=2, 3, 4, ..)</a:t>
            </a:r>
          </a:p>
          <a:p>
            <a:pPr>
              <a:buFont typeface="Arial" pitchFamily="34" charset="0"/>
              <a:buChar char="•"/>
            </a:pPr>
            <a:r>
              <a:rPr lang="pt-BR" sz="2400" dirty="0" smtClean="0"/>
              <a:t>Em um tubo fechado, podemos produzir o som que corresponde a freqüência fundamental e os harmônicos impares (2</a:t>
            </a:r>
            <a:r>
              <a:rPr lang="pt-BR" sz="2400" i="1" dirty="0" smtClean="0"/>
              <a:t>n</a:t>
            </a:r>
            <a:r>
              <a:rPr lang="pt-BR" sz="2400" dirty="0" smtClean="0"/>
              <a:t>+1=3, 5, 7, ...).</a:t>
            </a:r>
          </a:p>
          <a:p>
            <a:pPr>
              <a:buFont typeface="Arial" pitchFamily="34" charset="0"/>
              <a:buChar char="•"/>
            </a:pPr>
            <a:r>
              <a:rPr lang="pt-BR" sz="2400" dirty="0" smtClean="0"/>
              <a:t>Em dois tubos idênticos e com o mesmo gás, um aberto e outro fechado, o aberto produz um som cuja freqüência (fundamental) é o dobro que a do fechado.</a:t>
            </a:r>
            <a:endParaRPr lang="pt-B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Ondas Longitudinais</a:t>
            </a:r>
            <a:endParaRPr lang="pt-BR" dirty="0"/>
          </a:p>
        </p:txBody>
      </p:sp>
      <p:sp>
        <p:nvSpPr>
          <p:cNvPr id="5" name="Text Box 4"/>
          <p:cNvSpPr txBox="1">
            <a:spLocks noChangeArrowheads="1"/>
          </p:cNvSpPr>
          <p:nvPr/>
        </p:nvSpPr>
        <p:spPr bwMode="auto">
          <a:xfrm>
            <a:off x="468313" y="2038641"/>
            <a:ext cx="8207375" cy="461665"/>
          </a:xfrm>
          <a:prstGeom prst="rect">
            <a:avLst/>
          </a:prstGeom>
          <a:noFill/>
          <a:ln w="9525">
            <a:solidFill>
              <a:srgbClr val="33CC33"/>
            </a:solidFill>
            <a:miter lim="800000"/>
            <a:headEnd/>
            <a:tailEnd/>
          </a:ln>
        </p:spPr>
        <p:txBody>
          <a:bodyPr>
            <a:spAutoFit/>
          </a:bodyPr>
          <a:lstStyle/>
          <a:p>
            <a:pPr algn="ctr"/>
            <a:r>
              <a:rPr lang="pt-BR" sz="2400" dirty="0">
                <a:latin typeface="Arial" pitchFamily="34" charset="0"/>
                <a:cs typeface="Arial" pitchFamily="34" charset="0"/>
              </a:rPr>
              <a:t> Direção de </a:t>
            </a:r>
            <a:r>
              <a:rPr lang="pt-BR" sz="2400" dirty="0" smtClean="0">
                <a:latin typeface="Arial" pitchFamily="34" charset="0"/>
                <a:cs typeface="Arial" pitchFamily="34" charset="0"/>
              </a:rPr>
              <a:t>vibração é a mesma da direção </a:t>
            </a:r>
            <a:r>
              <a:rPr lang="pt-BR" sz="2400" dirty="0">
                <a:latin typeface="Arial" pitchFamily="34" charset="0"/>
                <a:cs typeface="Arial" pitchFamily="34" charset="0"/>
              </a:rPr>
              <a:t>de propagação</a:t>
            </a:r>
          </a:p>
        </p:txBody>
      </p:sp>
      <p:sp>
        <p:nvSpPr>
          <p:cNvPr id="6" name="Text Box 7"/>
          <p:cNvSpPr txBox="1">
            <a:spLocks noChangeArrowheads="1"/>
          </p:cNvSpPr>
          <p:nvPr/>
        </p:nvSpPr>
        <p:spPr bwMode="auto">
          <a:xfrm>
            <a:off x="612775" y="3619500"/>
            <a:ext cx="2590800" cy="369332"/>
          </a:xfrm>
          <a:prstGeom prst="rect">
            <a:avLst/>
          </a:prstGeom>
          <a:noFill/>
          <a:ln w="9525">
            <a:noFill/>
            <a:miter lim="800000"/>
            <a:headEnd/>
            <a:tailEnd/>
          </a:ln>
        </p:spPr>
        <p:txBody>
          <a:bodyPr>
            <a:spAutoFit/>
          </a:bodyPr>
          <a:lstStyle/>
          <a:p>
            <a:r>
              <a:rPr lang="pt-BR">
                <a:latin typeface="Arial" pitchFamily="34" charset="0"/>
                <a:cs typeface="Arial" pitchFamily="34" charset="0"/>
              </a:rPr>
              <a:t>Exemplo 1: Molas</a:t>
            </a:r>
          </a:p>
        </p:txBody>
      </p:sp>
      <p:sp>
        <p:nvSpPr>
          <p:cNvPr id="7" name="Text Box 9"/>
          <p:cNvSpPr txBox="1">
            <a:spLocks noChangeArrowheads="1"/>
          </p:cNvSpPr>
          <p:nvPr/>
        </p:nvSpPr>
        <p:spPr bwMode="auto">
          <a:xfrm>
            <a:off x="5435600" y="3619500"/>
            <a:ext cx="3600450" cy="369332"/>
          </a:xfrm>
          <a:prstGeom prst="rect">
            <a:avLst/>
          </a:prstGeom>
          <a:noFill/>
          <a:ln w="9525">
            <a:noFill/>
            <a:miter lim="800000"/>
            <a:headEnd/>
            <a:tailEnd/>
          </a:ln>
        </p:spPr>
        <p:txBody>
          <a:bodyPr>
            <a:spAutoFit/>
          </a:bodyPr>
          <a:lstStyle/>
          <a:p>
            <a:r>
              <a:rPr lang="pt-BR">
                <a:latin typeface="Arial" pitchFamily="34" charset="0"/>
                <a:cs typeface="Arial" pitchFamily="34" charset="0"/>
              </a:rPr>
              <a:t>Exemplo 2: Som </a:t>
            </a:r>
          </a:p>
        </p:txBody>
      </p:sp>
      <p:pic>
        <p:nvPicPr>
          <p:cNvPr id="9" name="Picture 14" descr="tfl"/>
          <p:cNvPicPr>
            <a:picLocks noGrp="1" noChangeAspect="1" noChangeArrowheads="1" noCrop="1"/>
          </p:cNvPicPr>
          <p:nvPr>
            <p:ph sz="quarter" idx="4294967295"/>
          </p:nvPr>
        </p:nvPicPr>
        <p:blipFill>
          <a:blip r:embed="rId2"/>
          <a:srcRect/>
          <a:stretch>
            <a:fillRect/>
          </a:stretch>
        </p:blipFill>
        <p:spPr>
          <a:xfrm>
            <a:off x="5364163" y="4292600"/>
            <a:ext cx="3455987" cy="1609725"/>
          </a:xfrm>
          <a:prstGeom prst="rect">
            <a:avLst/>
          </a:prstGeom>
          <a:noFill/>
        </p:spPr>
      </p:pic>
      <p:pic>
        <p:nvPicPr>
          <p:cNvPr id="10" name="Picture 15" descr="lw"/>
          <p:cNvPicPr>
            <a:picLocks noChangeAspect="1" noChangeArrowheads="1" noCrop="1"/>
          </p:cNvPicPr>
          <p:nvPr/>
        </p:nvPicPr>
        <p:blipFill>
          <a:blip r:embed="rId3"/>
          <a:srcRect/>
          <a:stretch>
            <a:fillRect/>
          </a:stretch>
        </p:blipFill>
        <p:spPr bwMode="auto">
          <a:xfrm>
            <a:off x="323850" y="4437063"/>
            <a:ext cx="4319588" cy="12239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ard"/>
          <p:cNvPicPr>
            <a:picLocks noChangeAspect="1" noChangeArrowheads="1"/>
          </p:cNvPicPr>
          <p:nvPr/>
        </p:nvPicPr>
        <p:blipFill>
          <a:blip r:embed="rId2"/>
          <a:srcRect/>
          <a:stretch>
            <a:fillRect/>
          </a:stretch>
        </p:blipFill>
        <p:spPr bwMode="auto">
          <a:xfrm>
            <a:off x="4758214" y="3686652"/>
            <a:ext cx="3600000" cy="3600000"/>
          </a:xfrm>
          <a:prstGeom prst="rect">
            <a:avLst/>
          </a:prstGeom>
          <a:noFill/>
          <a:ln w="9525">
            <a:noFill/>
            <a:miter lim="800000"/>
            <a:headEnd/>
            <a:tailEnd/>
          </a:ln>
        </p:spPr>
      </p:pic>
      <p:pic>
        <p:nvPicPr>
          <p:cNvPr id="7" name="Picture 6" descr="soft"/>
          <p:cNvPicPr>
            <a:picLocks noChangeAspect="1" noChangeArrowheads="1"/>
          </p:cNvPicPr>
          <p:nvPr/>
        </p:nvPicPr>
        <p:blipFill>
          <a:blip r:embed="rId3"/>
          <a:srcRect/>
          <a:stretch>
            <a:fillRect/>
          </a:stretch>
        </p:blipFill>
        <p:spPr bwMode="auto">
          <a:xfrm>
            <a:off x="4786314" y="900570"/>
            <a:ext cx="3600000" cy="3600000"/>
          </a:xfrm>
          <a:prstGeom prst="rect">
            <a:avLst/>
          </a:prstGeom>
          <a:solidFill>
            <a:schemeClr val="bg1"/>
          </a:solidFill>
          <a:ln w="9525">
            <a:noFill/>
            <a:miter lim="800000"/>
            <a:headEnd/>
            <a:tailEnd/>
          </a:ln>
        </p:spPr>
      </p:pic>
      <p:sp>
        <p:nvSpPr>
          <p:cNvPr id="2" name="Título 1"/>
          <p:cNvSpPr>
            <a:spLocks noGrp="1"/>
          </p:cNvSpPr>
          <p:nvPr>
            <p:ph type="title"/>
          </p:nvPr>
        </p:nvSpPr>
        <p:spPr>
          <a:xfrm>
            <a:off x="814390" y="-24"/>
            <a:ext cx="8115328" cy="1143000"/>
          </a:xfrm>
        </p:spPr>
        <p:txBody>
          <a:bodyPr>
            <a:normAutofit fontScale="90000"/>
          </a:bodyPr>
          <a:lstStyle/>
          <a:p>
            <a:r>
              <a:rPr lang="pt-BR" dirty="0" smtClean="0"/>
              <a:t>Reflexão de Ondas em uma corda</a:t>
            </a:r>
            <a:endParaRPr lang="pt-BR" dirty="0"/>
          </a:p>
        </p:txBody>
      </p:sp>
      <p:sp>
        <p:nvSpPr>
          <p:cNvPr id="3" name="Espaço Reservado para Conteúdo 2"/>
          <p:cNvSpPr>
            <a:spLocks noGrp="1"/>
          </p:cNvSpPr>
          <p:nvPr>
            <p:ph idx="1"/>
          </p:nvPr>
        </p:nvSpPr>
        <p:spPr>
          <a:xfrm>
            <a:off x="242886" y="1071546"/>
            <a:ext cx="5043494" cy="685792"/>
          </a:xfrm>
        </p:spPr>
        <p:txBody>
          <a:bodyPr>
            <a:normAutofit/>
          </a:bodyPr>
          <a:lstStyle/>
          <a:p>
            <a:pPr algn="ctr"/>
            <a:r>
              <a:rPr lang="pt-BR" sz="2400" dirty="0" smtClean="0"/>
              <a:t>Com extremidade </a:t>
            </a:r>
            <a:r>
              <a:rPr lang="pt-BR" sz="2400" b="1" i="1" dirty="0" smtClean="0"/>
              <a:t>Móvel</a:t>
            </a:r>
            <a:r>
              <a:rPr lang="pt-BR" sz="2400" dirty="0" smtClean="0"/>
              <a:t>:</a:t>
            </a:r>
            <a:endParaRPr lang="pt-BR" sz="2400" dirty="0"/>
          </a:p>
        </p:txBody>
      </p:sp>
      <p:sp>
        <p:nvSpPr>
          <p:cNvPr id="5" name="Espaço Reservado para Conteúdo 2"/>
          <p:cNvSpPr txBox="1">
            <a:spLocks/>
          </p:cNvSpPr>
          <p:nvPr/>
        </p:nvSpPr>
        <p:spPr>
          <a:xfrm>
            <a:off x="814390" y="3886216"/>
            <a:ext cx="5043494" cy="68579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Com extremidade</a:t>
            </a:r>
            <a:r>
              <a:rPr kumimoji="0" lang="pt-BR" sz="2400" b="0"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pt-BR" sz="2400" b="1" i="1" u="none" strike="noStrike" kern="1200" cap="none" spc="0" normalizeH="0" noProof="0" dirty="0" smtClean="0">
                <a:ln>
                  <a:noFill/>
                </a:ln>
                <a:solidFill>
                  <a:schemeClr val="tx1"/>
                </a:solidFill>
                <a:effectLst/>
                <a:uLnTx/>
                <a:uFillTx/>
                <a:latin typeface="Arial" pitchFamily="34" charset="0"/>
                <a:cs typeface="Arial" pitchFamily="34" charset="0"/>
              </a:rPr>
              <a:t>Fixa</a:t>
            </a:r>
            <a:r>
              <a:rPr kumimoji="0" lang="pt-BR"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a:t>
            </a:r>
          </a:p>
        </p:txBody>
      </p:sp>
      <p:cxnSp>
        <p:nvCxnSpPr>
          <p:cNvPr id="9" name="Conector de seta reta 8"/>
          <p:cNvCxnSpPr/>
          <p:nvPr/>
        </p:nvCxnSpPr>
        <p:spPr>
          <a:xfrm>
            <a:off x="6715140" y="1357298"/>
            <a:ext cx="92869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CaixaDeTexto 9"/>
          <p:cNvSpPr txBox="1"/>
          <p:nvPr/>
        </p:nvSpPr>
        <p:spPr>
          <a:xfrm>
            <a:off x="6291710" y="1000108"/>
            <a:ext cx="1877437" cy="369332"/>
          </a:xfrm>
          <a:prstGeom prst="rect">
            <a:avLst/>
          </a:prstGeom>
          <a:noFill/>
        </p:spPr>
        <p:txBody>
          <a:bodyPr wrap="none" rtlCol="0">
            <a:spAutoFit/>
          </a:bodyPr>
          <a:lstStyle/>
          <a:p>
            <a:r>
              <a:rPr lang="pt-BR" dirty="0" smtClean="0">
                <a:solidFill>
                  <a:srgbClr val="FF0000"/>
                </a:solidFill>
                <a:latin typeface="Arial" pitchFamily="34" charset="0"/>
                <a:cs typeface="Arial" pitchFamily="34" charset="0"/>
              </a:rPr>
              <a:t>Pulso Incidentes</a:t>
            </a:r>
            <a:endParaRPr lang="pt-BR" dirty="0">
              <a:solidFill>
                <a:srgbClr val="FF0000"/>
              </a:solidFill>
              <a:latin typeface="Arial" pitchFamily="34" charset="0"/>
              <a:cs typeface="Arial" pitchFamily="34" charset="0"/>
            </a:endParaRPr>
          </a:p>
        </p:txBody>
      </p:sp>
      <p:cxnSp>
        <p:nvCxnSpPr>
          <p:cNvPr id="11" name="Conector de seta reta 10"/>
          <p:cNvCxnSpPr/>
          <p:nvPr/>
        </p:nvCxnSpPr>
        <p:spPr>
          <a:xfrm rot="10800000">
            <a:off x="5929322" y="1857365"/>
            <a:ext cx="1000132"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2" name="CaixaDeTexto 11"/>
          <p:cNvSpPr txBox="1"/>
          <p:nvPr/>
        </p:nvSpPr>
        <p:spPr>
          <a:xfrm>
            <a:off x="5786446" y="1500174"/>
            <a:ext cx="1736373" cy="369332"/>
          </a:xfrm>
          <a:prstGeom prst="rect">
            <a:avLst/>
          </a:prstGeom>
          <a:noFill/>
        </p:spPr>
        <p:txBody>
          <a:bodyPr wrap="none" rtlCol="0">
            <a:spAutoFit/>
          </a:bodyPr>
          <a:lstStyle/>
          <a:p>
            <a:r>
              <a:rPr lang="pt-BR" dirty="0" smtClean="0">
                <a:solidFill>
                  <a:srgbClr val="0070C0"/>
                </a:solidFill>
                <a:latin typeface="Arial" pitchFamily="34" charset="0"/>
                <a:cs typeface="Arial" pitchFamily="34" charset="0"/>
              </a:rPr>
              <a:t>Pulso Refletido</a:t>
            </a:r>
            <a:endParaRPr lang="pt-BR" dirty="0">
              <a:solidFill>
                <a:srgbClr val="0070C0"/>
              </a:solidFill>
              <a:latin typeface="Arial" pitchFamily="34" charset="0"/>
              <a:cs typeface="Arial" pitchFamily="34" charset="0"/>
            </a:endParaRPr>
          </a:p>
        </p:txBody>
      </p:sp>
      <p:cxnSp>
        <p:nvCxnSpPr>
          <p:cNvPr id="15" name="Conector de seta reta 14"/>
          <p:cNvCxnSpPr/>
          <p:nvPr/>
        </p:nvCxnSpPr>
        <p:spPr>
          <a:xfrm>
            <a:off x="6709942" y="4572008"/>
            <a:ext cx="92869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6286512" y="4202676"/>
            <a:ext cx="1877437" cy="369332"/>
          </a:xfrm>
          <a:prstGeom prst="rect">
            <a:avLst/>
          </a:prstGeom>
          <a:noFill/>
        </p:spPr>
        <p:txBody>
          <a:bodyPr wrap="none" rtlCol="0">
            <a:spAutoFit/>
          </a:bodyPr>
          <a:lstStyle/>
          <a:p>
            <a:r>
              <a:rPr lang="pt-BR" dirty="0" smtClean="0">
                <a:solidFill>
                  <a:srgbClr val="FF0000"/>
                </a:solidFill>
                <a:latin typeface="Arial" pitchFamily="34" charset="0"/>
                <a:cs typeface="Arial" pitchFamily="34" charset="0"/>
              </a:rPr>
              <a:t>Pulso Incidentes</a:t>
            </a:r>
            <a:endParaRPr lang="pt-BR" dirty="0">
              <a:solidFill>
                <a:srgbClr val="FF0000"/>
              </a:solidFill>
              <a:latin typeface="Arial" pitchFamily="34" charset="0"/>
              <a:cs typeface="Arial" pitchFamily="34" charset="0"/>
            </a:endParaRPr>
          </a:p>
        </p:txBody>
      </p:sp>
      <p:cxnSp>
        <p:nvCxnSpPr>
          <p:cNvPr id="17" name="Conector de seta reta 16"/>
          <p:cNvCxnSpPr/>
          <p:nvPr/>
        </p:nvCxnSpPr>
        <p:spPr>
          <a:xfrm rot="10800000">
            <a:off x="5731371" y="6427807"/>
            <a:ext cx="1000132"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8" name="CaixaDeTexto 17"/>
          <p:cNvSpPr txBox="1"/>
          <p:nvPr/>
        </p:nvSpPr>
        <p:spPr>
          <a:xfrm>
            <a:off x="5429256" y="6060064"/>
            <a:ext cx="1736373" cy="369332"/>
          </a:xfrm>
          <a:prstGeom prst="rect">
            <a:avLst/>
          </a:prstGeom>
          <a:noFill/>
        </p:spPr>
        <p:txBody>
          <a:bodyPr wrap="none" rtlCol="0">
            <a:spAutoFit/>
          </a:bodyPr>
          <a:lstStyle/>
          <a:p>
            <a:r>
              <a:rPr lang="pt-BR" dirty="0" smtClean="0">
                <a:solidFill>
                  <a:srgbClr val="0070C0"/>
                </a:solidFill>
                <a:latin typeface="Arial" pitchFamily="34" charset="0"/>
                <a:cs typeface="Arial" pitchFamily="34" charset="0"/>
              </a:rPr>
              <a:t>Pulso Refletido</a:t>
            </a:r>
            <a:endParaRPr lang="pt-BR" dirty="0">
              <a:solidFill>
                <a:srgbClr val="0070C0"/>
              </a:solidFill>
              <a:latin typeface="Arial" pitchFamily="34" charset="0"/>
              <a:cs typeface="Arial" pitchFamily="34" charset="0"/>
            </a:endParaRPr>
          </a:p>
        </p:txBody>
      </p:sp>
      <p:sp>
        <p:nvSpPr>
          <p:cNvPr id="19" name="Arredondar Retângulo em um Canto Diagonal 18"/>
          <p:cNvSpPr/>
          <p:nvPr/>
        </p:nvSpPr>
        <p:spPr>
          <a:xfrm>
            <a:off x="642910" y="1928802"/>
            <a:ext cx="3857652" cy="1357322"/>
          </a:xfrm>
          <a:prstGeom prst="round2DiagRect">
            <a:avLst>
              <a:gd name="adj1" fmla="val 27407"/>
              <a:gd name="adj2" fmla="val 0"/>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smtClean="0">
                <a:solidFill>
                  <a:schemeClr val="tx1"/>
                </a:solidFill>
                <a:latin typeface="Arial" pitchFamily="34" charset="0"/>
                <a:cs typeface="Arial" pitchFamily="34" charset="0"/>
              </a:rPr>
              <a:t>Pulso refletido retorna igual ao incidente</a:t>
            </a:r>
            <a:endParaRPr lang="pt-BR" sz="2800" dirty="0">
              <a:solidFill>
                <a:schemeClr val="tx1"/>
              </a:solidFill>
              <a:latin typeface="Arial" pitchFamily="34" charset="0"/>
              <a:cs typeface="Arial" pitchFamily="34" charset="0"/>
            </a:endParaRPr>
          </a:p>
        </p:txBody>
      </p:sp>
      <p:sp>
        <p:nvSpPr>
          <p:cNvPr id="20" name="Arredondar Retângulo em um Canto Diagonal 19"/>
          <p:cNvSpPr/>
          <p:nvPr/>
        </p:nvSpPr>
        <p:spPr>
          <a:xfrm>
            <a:off x="428596" y="4929198"/>
            <a:ext cx="3857652" cy="1357322"/>
          </a:xfrm>
          <a:prstGeom prst="round2DiagRect">
            <a:avLst>
              <a:gd name="adj1" fmla="val 27407"/>
              <a:gd name="adj2" fmla="val 0"/>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smtClean="0">
                <a:solidFill>
                  <a:schemeClr val="tx1"/>
                </a:solidFill>
                <a:latin typeface="Arial" pitchFamily="34" charset="0"/>
                <a:cs typeface="Arial" pitchFamily="34" charset="0"/>
              </a:rPr>
              <a:t>Pulso refletido retorna invertido em  relação ao incidente</a:t>
            </a:r>
            <a:endParaRPr lang="pt-BR" sz="28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Ondas Estacionárias</a:t>
            </a:r>
            <a:endParaRPr lang="pt-BR" dirty="0"/>
          </a:p>
        </p:txBody>
      </p:sp>
      <p:sp>
        <p:nvSpPr>
          <p:cNvPr id="3" name="Espaço Reservado para Conteúdo 2"/>
          <p:cNvSpPr>
            <a:spLocks noGrp="1"/>
          </p:cNvSpPr>
          <p:nvPr>
            <p:ph idx="1"/>
          </p:nvPr>
        </p:nvSpPr>
        <p:spPr>
          <a:xfrm>
            <a:off x="457200" y="1600201"/>
            <a:ext cx="8229600" cy="2114552"/>
          </a:xfrm>
        </p:spPr>
        <p:txBody>
          <a:bodyPr>
            <a:normAutofit/>
          </a:bodyPr>
          <a:lstStyle/>
          <a:p>
            <a:pPr algn="ctr">
              <a:buNone/>
            </a:pPr>
            <a:r>
              <a:rPr lang="pt-BR" sz="2800" dirty="0" smtClean="0"/>
              <a:t>	Uma </a:t>
            </a:r>
            <a:r>
              <a:rPr lang="pt-BR" sz="2800" dirty="0"/>
              <a:t>onda estacionária pode </a:t>
            </a:r>
            <a:r>
              <a:rPr lang="pt-BR" sz="2800" dirty="0" smtClean="0"/>
              <a:t>ser considerada </a:t>
            </a:r>
            <a:r>
              <a:rPr lang="pt-BR" sz="2800" dirty="0"/>
              <a:t>como a </a:t>
            </a:r>
            <a:r>
              <a:rPr lang="pt-BR" sz="2800" dirty="0" smtClean="0"/>
              <a:t>interferência de </a:t>
            </a:r>
            <a:r>
              <a:rPr lang="pt-BR" sz="2800" dirty="0"/>
              <a:t>dois movimentos </a:t>
            </a:r>
            <a:r>
              <a:rPr lang="pt-BR" sz="2800" dirty="0" smtClean="0"/>
              <a:t>ondulatórios</a:t>
            </a:r>
            <a:r>
              <a:rPr lang="pt-BR" sz="2800" dirty="0"/>
              <a:t> </a:t>
            </a:r>
            <a:r>
              <a:rPr lang="pt-BR" sz="2800" dirty="0" smtClean="0"/>
              <a:t>idênticos movimentando em sentidos contrários em um mesmo meio.</a:t>
            </a:r>
            <a:endParaRPr lang="pt-BR" sz="2800" dirty="0"/>
          </a:p>
        </p:txBody>
      </p:sp>
      <p:sp>
        <p:nvSpPr>
          <p:cNvPr id="8" name="Retângulo com Canto Aparado do Mesmo Lado 7">
            <a:hlinkClick r:id="rId2" action="ppaction://hlinksldjump"/>
          </p:cNvPr>
          <p:cNvSpPr/>
          <p:nvPr/>
        </p:nvSpPr>
        <p:spPr>
          <a:xfrm>
            <a:off x="39912" y="6000768"/>
            <a:ext cx="1746006" cy="785818"/>
          </a:xfrm>
          <a:prstGeom prst="snip2SameRect">
            <a:avLst>
              <a:gd name="adj1" fmla="val 6548"/>
              <a:gd name="adj2" fmla="val 91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Relembrando a Equação de Onda</a:t>
            </a:r>
            <a:endParaRPr lang="pt-BR" dirty="0"/>
          </a:p>
        </p:txBody>
      </p:sp>
      <p:grpSp>
        <p:nvGrpSpPr>
          <p:cNvPr id="17" name="Grupo 16"/>
          <p:cNvGrpSpPr/>
          <p:nvPr/>
        </p:nvGrpSpPr>
        <p:grpSpPr>
          <a:xfrm>
            <a:off x="5286380" y="3929066"/>
            <a:ext cx="2973385" cy="1071570"/>
            <a:chOff x="4081458" y="5500702"/>
            <a:chExt cx="2973385" cy="1071570"/>
          </a:xfrm>
        </p:grpSpPr>
        <p:pic>
          <p:nvPicPr>
            <p:cNvPr id="10" name="Picture 9"/>
            <p:cNvPicPr>
              <a:picLocks noChangeArrowheads="1"/>
            </p:cNvPicPr>
            <p:nvPr/>
          </p:nvPicPr>
          <p:blipFill>
            <a:blip r:embed="rId3">
              <a:duotone>
                <a:prstClr val="black"/>
                <a:schemeClr val="accent5">
                  <a:tint val="45000"/>
                  <a:satMod val="400000"/>
                </a:schemeClr>
              </a:duotone>
            </a:blip>
            <a:srcRect b="40476"/>
            <a:stretch>
              <a:fillRect/>
            </a:stretch>
          </p:blipFill>
          <p:spPr bwMode="auto">
            <a:xfrm>
              <a:off x="4081458" y="5500702"/>
              <a:ext cx="2973385" cy="1071570"/>
            </a:xfrm>
            <a:prstGeom prst="rect">
              <a:avLst/>
            </a:prstGeom>
            <a:noFill/>
            <a:ln w="12700">
              <a:noFill/>
              <a:miter lim="800000"/>
              <a:headEnd/>
              <a:tailEnd/>
            </a:ln>
          </p:spPr>
        </p:pic>
        <p:cxnSp>
          <p:nvCxnSpPr>
            <p:cNvPr id="12" name="Conector de seta reta 11"/>
            <p:cNvCxnSpPr/>
            <p:nvPr/>
          </p:nvCxnSpPr>
          <p:spPr>
            <a:xfrm rot="10800000">
              <a:off x="4643439" y="5713427"/>
              <a:ext cx="1714512" cy="158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grpSp>
        <p:nvGrpSpPr>
          <p:cNvPr id="18" name="Grupo 17"/>
          <p:cNvGrpSpPr/>
          <p:nvPr/>
        </p:nvGrpSpPr>
        <p:grpSpPr>
          <a:xfrm>
            <a:off x="1214414" y="4000504"/>
            <a:ext cx="2973385" cy="1071570"/>
            <a:chOff x="3929058" y="4429132"/>
            <a:chExt cx="2973385" cy="1071570"/>
          </a:xfrm>
        </p:grpSpPr>
        <p:pic>
          <p:nvPicPr>
            <p:cNvPr id="9" name="Picture 9"/>
            <p:cNvPicPr>
              <a:picLocks noChangeArrowheads="1"/>
            </p:cNvPicPr>
            <p:nvPr/>
          </p:nvPicPr>
          <p:blipFill>
            <a:blip r:embed="rId3">
              <a:duotone>
                <a:prstClr val="black"/>
                <a:schemeClr val="accent2">
                  <a:tint val="45000"/>
                  <a:satMod val="400000"/>
                </a:schemeClr>
              </a:duotone>
            </a:blip>
            <a:srcRect b="40476"/>
            <a:stretch>
              <a:fillRect/>
            </a:stretch>
          </p:blipFill>
          <p:spPr bwMode="auto">
            <a:xfrm>
              <a:off x="3929058" y="4429132"/>
              <a:ext cx="2973385" cy="1071570"/>
            </a:xfrm>
            <a:prstGeom prst="rect">
              <a:avLst/>
            </a:prstGeom>
            <a:noFill/>
            <a:ln w="12700">
              <a:noFill/>
              <a:miter lim="800000"/>
              <a:headEnd/>
              <a:tailEnd/>
            </a:ln>
          </p:spPr>
        </p:pic>
        <p:cxnSp>
          <p:nvCxnSpPr>
            <p:cNvPr id="13" name="Conector de seta reta 12"/>
            <p:cNvCxnSpPr/>
            <p:nvPr/>
          </p:nvCxnSpPr>
          <p:spPr>
            <a:xfrm>
              <a:off x="4572000" y="4643446"/>
              <a:ext cx="1724036" cy="11112"/>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57158" y="4643446"/>
            <a:ext cx="8286808" cy="1400172"/>
          </a:xfrm>
        </p:spPr>
        <p:txBody>
          <a:bodyPr>
            <a:normAutofit/>
          </a:bodyPr>
          <a:lstStyle/>
          <a:p>
            <a:pPr algn="ctr">
              <a:buNone/>
            </a:pPr>
            <a:r>
              <a:rPr lang="pt-BR" sz="2400" dirty="0" smtClean="0">
                <a:solidFill>
                  <a:srgbClr val="FFC000"/>
                </a:solidFill>
              </a:rPr>
              <a:t>Nodos (N)</a:t>
            </a:r>
            <a:r>
              <a:rPr lang="pt-BR" sz="2400" dirty="0" smtClean="0">
                <a:solidFill>
                  <a:srgbClr val="002060"/>
                </a:solidFill>
              </a:rPr>
              <a:t> </a:t>
            </a:r>
            <a:r>
              <a:rPr lang="pt-BR" sz="2400" dirty="0" smtClean="0"/>
              <a:t>– pontos onde a amplitude é </a:t>
            </a:r>
            <a:r>
              <a:rPr lang="pt-BR" sz="2400" b="1" i="1" dirty="0" smtClean="0"/>
              <a:t>mínima</a:t>
            </a:r>
          </a:p>
          <a:p>
            <a:pPr algn="ctr">
              <a:buNone/>
            </a:pPr>
            <a:endParaRPr lang="pt-BR" sz="2400" b="1" i="1" dirty="0" smtClean="0"/>
          </a:p>
        </p:txBody>
      </p:sp>
      <p:pic>
        <p:nvPicPr>
          <p:cNvPr id="16388" name="Picture 4" descr="http://1.bp.blogspot.com/_fX_EtgfKuSA/S54LuEH0ISI/AAAAAAAAAHM/kCBrS8XSoOY/s320/fd.jpg"/>
          <p:cNvPicPr>
            <a:picLocks noChangeAspect="1" noChangeArrowheads="1"/>
          </p:cNvPicPr>
          <p:nvPr/>
        </p:nvPicPr>
        <p:blipFill>
          <a:blip r:embed="rId2">
            <a:clrChange>
              <a:clrFrom>
                <a:srgbClr val="FFFFFF"/>
              </a:clrFrom>
              <a:clrTo>
                <a:srgbClr val="FFFFFF">
                  <a:alpha val="0"/>
                </a:srgbClr>
              </a:clrTo>
            </a:clrChange>
            <a:lum bright="-40000"/>
          </a:blip>
          <a:srcRect/>
          <a:stretch>
            <a:fillRect/>
          </a:stretch>
        </p:blipFill>
        <p:spPr bwMode="auto">
          <a:xfrm>
            <a:off x="1071570" y="1317102"/>
            <a:ext cx="7292904" cy="3145067"/>
          </a:xfrm>
          <a:prstGeom prst="rect">
            <a:avLst/>
          </a:prstGeom>
          <a:noFill/>
        </p:spPr>
      </p:pic>
      <p:sp>
        <p:nvSpPr>
          <p:cNvPr id="6" name="Retângulo 5"/>
          <p:cNvSpPr/>
          <p:nvPr/>
        </p:nvSpPr>
        <p:spPr>
          <a:xfrm>
            <a:off x="1071538" y="467005"/>
            <a:ext cx="7572428" cy="461665"/>
          </a:xfrm>
          <a:prstGeom prst="rect">
            <a:avLst/>
          </a:prstGeom>
        </p:spPr>
        <p:txBody>
          <a:bodyPr wrap="square">
            <a:spAutoFit/>
          </a:bodyPr>
          <a:lstStyle/>
          <a:p>
            <a:pPr marL="342900" lvl="0" indent="-342900" algn="ctr">
              <a:spcBef>
                <a:spcPct val="20000"/>
              </a:spcBef>
            </a:pPr>
            <a:r>
              <a:rPr lang="pt-BR" sz="2400" dirty="0" smtClean="0">
                <a:solidFill>
                  <a:srgbClr val="7030A0"/>
                </a:solidFill>
                <a:latin typeface="Arial" pitchFamily="34" charset="0"/>
                <a:cs typeface="Arial" pitchFamily="34" charset="0"/>
              </a:rPr>
              <a:t>Ventres (V)</a:t>
            </a:r>
            <a:r>
              <a:rPr lang="pt-BR" sz="2400" dirty="0" smtClean="0">
                <a:solidFill>
                  <a:prstClr val="black"/>
                </a:solidFill>
                <a:latin typeface="Arial" pitchFamily="34" charset="0"/>
                <a:cs typeface="Arial" pitchFamily="34" charset="0"/>
              </a:rPr>
              <a:t> ou</a:t>
            </a:r>
            <a:r>
              <a:rPr lang="pt-BR" sz="2400" dirty="0" smtClean="0">
                <a:solidFill>
                  <a:srgbClr val="7030A0"/>
                </a:solidFill>
                <a:latin typeface="Arial" pitchFamily="34" charset="0"/>
                <a:cs typeface="Arial" pitchFamily="34" charset="0"/>
              </a:rPr>
              <a:t> Antinodo </a:t>
            </a:r>
            <a:r>
              <a:rPr lang="pt-BR" sz="2400" dirty="0" smtClean="0">
                <a:solidFill>
                  <a:prstClr val="black"/>
                </a:solidFill>
                <a:latin typeface="Arial" pitchFamily="34" charset="0"/>
                <a:cs typeface="Arial" pitchFamily="34" charset="0"/>
              </a:rPr>
              <a:t>– </a:t>
            </a:r>
            <a:r>
              <a:rPr lang="pt-BR" sz="2400" dirty="0">
                <a:solidFill>
                  <a:prstClr val="black"/>
                </a:solidFill>
                <a:latin typeface="Arial" pitchFamily="34" charset="0"/>
                <a:cs typeface="Arial" pitchFamily="34" charset="0"/>
              </a:rPr>
              <a:t>ponto de amplitude </a:t>
            </a:r>
            <a:r>
              <a:rPr lang="pt-BR" sz="2400" b="1" i="1" dirty="0">
                <a:solidFill>
                  <a:prstClr val="black"/>
                </a:solidFill>
                <a:latin typeface="Arial" pitchFamily="34" charset="0"/>
                <a:cs typeface="Arial" pitchFamily="34" charset="0"/>
              </a:rPr>
              <a:t>máxima</a:t>
            </a:r>
          </a:p>
        </p:txBody>
      </p:sp>
      <p:grpSp>
        <p:nvGrpSpPr>
          <p:cNvPr id="16" name="Grupo 15"/>
          <p:cNvGrpSpPr/>
          <p:nvPr/>
        </p:nvGrpSpPr>
        <p:grpSpPr>
          <a:xfrm>
            <a:off x="1071570" y="2402966"/>
            <a:ext cx="7415258" cy="485772"/>
            <a:chOff x="1071570" y="3155747"/>
            <a:chExt cx="7415258" cy="485772"/>
          </a:xfrm>
        </p:grpSpPr>
        <p:sp>
          <p:nvSpPr>
            <p:cNvPr id="7" name="Elipse 6"/>
            <p:cNvSpPr/>
            <p:nvPr/>
          </p:nvSpPr>
          <p:spPr>
            <a:xfrm>
              <a:off x="1071570" y="3155747"/>
              <a:ext cx="485772" cy="485772"/>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lipse 7"/>
            <p:cNvSpPr/>
            <p:nvPr/>
          </p:nvSpPr>
          <p:spPr>
            <a:xfrm>
              <a:off x="2786082" y="3155747"/>
              <a:ext cx="485772" cy="485772"/>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lipse 8"/>
            <p:cNvSpPr/>
            <p:nvPr/>
          </p:nvSpPr>
          <p:spPr>
            <a:xfrm>
              <a:off x="4643470" y="3155747"/>
              <a:ext cx="485772" cy="485772"/>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Elipse 9"/>
            <p:cNvSpPr/>
            <p:nvPr/>
          </p:nvSpPr>
          <p:spPr>
            <a:xfrm>
              <a:off x="6300838" y="3155747"/>
              <a:ext cx="485772" cy="485772"/>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10"/>
            <p:cNvSpPr/>
            <p:nvPr/>
          </p:nvSpPr>
          <p:spPr>
            <a:xfrm>
              <a:off x="8001056" y="3155747"/>
              <a:ext cx="485772" cy="485772"/>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7" name="Grupo 16"/>
          <p:cNvGrpSpPr/>
          <p:nvPr/>
        </p:nvGrpSpPr>
        <p:grpSpPr>
          <a:xfrm>
            <a:off x="1800244" y="1202814"/>
            <a:ext cx="5686452" cy="485772"/>
            <a:chOff x="1800244" y="1955595"/>
            <a:chExt cx="5686452" cy="485772"/>
          </a:xfrm>
        </p:grpSpPr>
        <p:sp>
          <p:nvSpPr>
            <p:cNvPr id="12" name="Elipse 11"/>
            <p:cNvSpPr/>
            <p:nvPr/>
          </p:nvSpPr>
          <p:spPr>
            <a:xfrm>
              <a:off x="1800244" y="1955595"/>
              <a:ext cx="485772" cy="485772"/>
            </a:xfrm>
            <a:prstGeom prst="ellipse">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Elipse 12"/>
            <p:cNvSpPr/>
            <p:nvPr/>
          </p:nvSpPr>
          <p:spPr>
            <a:xfrm>
              <a:off x="3500462" y="1955595"/>
              <a:ext cx="485772" cy="485772"/>
            </a:xfrm>
            <a:prstGeom prst="ellipse">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lipse 13"/>
            <p:cNvSpPr/>
            <p:nvPr/>
          </p:nvSpPr>
          <p:spPr>
            <a:xfrm>
              <a:off x="5300706" y="1955595"/>
              <a:ext cx="485772" cy="485772"/>
            </a:xfrm>
            <a:prstGeom prst="ellipse">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Elipse 14"/>
            <p:cNvSpPr/>
            <p:nvPr/>
          </p:nvSpPr>
          <p:spPr>
            <a:xfrm>
              <a:off x="7000924" y="1955595"/>
              <a:ext cx="485772" cy="485772"/>
            </a:xfrm>
            <a:prstGeom prst="ellipse">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18" name="Picture 4" descr="swf"/>
          <p:cNvPicPr>
            <a:picLocks noChangeAspect="1" noChangeArrowheads="1" noCrop="1"/>
          </p:cNvPicPr>
          <p:nvPr/>
        </p:nvPicPr>
        <p:blipFill>
          <a:blip r:embed="rId3"/>
          <a:srcRect/>
          <a:stretch>
            <a:fillRect/>
          </a:stretch>
        </p:blipFill>
        <p:spPr bwMode="auto">
          <a:xfrm>
            <a:off x="3714744" y="5214950"/>
            <a:ext cx="2232025"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4"/>
          <p:cNvGraphicFramePr>
            <a:graphicFrameLocks noChangeAspect="1"/>
          </p:cNvGraphicFramePr>
          <p:nvPr>
            <p:ph idx="1"/>
          </p:nvPr>
        </p:nvGraphicFramePr>
        <p:xfrm>
          <a:off x="1143000" y="457200"/>
          <a:ext cx="3857625" cy="585788"/>
        </p:xfrm>
        <a:graphic>
          <a:graphicData uri="http://schemas.openxmlformats.org/presentationml/2006/ole">
            <p:oleObj spid="_x0000_s29698" name="Equação" r:id="rId3" imgW="1422360" imgH="215640" progId="Equation.3">
              <p:embed/>
            </p:oleObj>
          </a:graphicData>
        </a:graphic>
      </p:graphicFrame>
      <p:graphicFrame>
        <p:nvGraphicFramePr>
          <p:cNvPr id="6" name="Object 5"/>
          <p:cNvGraphicFramePr>
            <a:graphicFrameLocks noChangeAspect="1"/>
          </p:cNvGraphicFramePr>
          <p:nvPr/>
        </p:nvGraphicFramePr>
        <p:xfrm>
          <a:off x="1142976" y="1711070"/>
          <a:ext cx="3857652" cy="574922"/>
        </p:xfrm>
        <a:graphic>
          <a:graphicData uri="http://schemas.openxmlformats.org/presentationml/2006/ole">
            <p:oleObj spid="_x0000_s29699" name="Equação" r:id="rId4" imgW="1447560" imgH="215640" progId="Equation.3">
              <p:embed/>
            </p:oleObj>
          </a:graphicData>
        </a:graphic>
      </p:graphicFrame>
      <p:grpSp>
        <p:nvGrpSpPr>
          <p:cNvPr id="8" name="Grupo 7"/>
          <p:cNvGrpSpPr/>
          <p:nvPr/>
        </p:nvGrpSpPr>
        <p:grpSpPr>
          <a:xfrm>
            <a:off x="5143504" y="1285860"/>
            <a:ext cx="2973385" cy="1071570"/>
            <a:chOff x="4081458" y="5500702"/>
            <a:chExt cx="2973385" cy="1071570"/>
          </a:xfrm>
        </p:grpSpPr>
        <p:pic>
          <p:nvPicPr>
            <p:cNvPr id="9" name="Picture 9"/>
            <p:cNvPicPr>
              <a:picLocks noChangeArrowheads="1"/>
            </p:cNvPicPr>
            <p:nvPr/>
          </p:nvPicPr>
          <p:blipFill>
            <a:blip r:embed="rId5">
              <a:duotone>
                <a:prstClr val="black"/>
                <a:schemeClr val="accent5">
                  <a:tint val="45000"/>
                  <a:satMod val="400000"/>
                </a:schemeClr>
              </a:duotone>
            </a:blip>
            <a:srcRect b="40476"/>
            <a:stretch>
              <a:fillRect/>
            </a:stretch>
          </p:blipFill>
          <p:spPr bwMode="auto">
            <a:xfrm>
              <a:off x="4081458" y="5500702"/>
              <a:ext cx="2973385" cy="1071570"/>
            </a:xfrm>
            <a:prstGeom prst="rect">
              <a:avLst/>
            </a:prstGeom>
            <a:noFill/>
            <a:ln w="12700">
              <a:noFill/>
              <a:miter lim="800000"/>
              <a:headEnd/>
              <a:tailEnd/>
            </a:ln>
          </p:spPr>
        </p:pic>
        <p:cxnSp>
          <p:nvCxnSpPr>
            <p:cNvPr id="10" name="Conector de seta reta 9"/>
            <p:cNvCxnSpPr/>
            <p:nvPr/>
          </p:nvCxnSpPr>
          <p:spPr>
            <a:xfrm rot="10800000">
              <a:off x="4643439" y="5713427"/>
              <a:ext cx="1714512" cy="158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upo 10"/>
          <p:cNvGrpSpPr/>
          <p:nvPr/>
        </p:nvGrpSpPr>
        <p:grpSpPr>
          <a:xfrm>
            <a:off x="5143504" y="285728"/>
            <a:ext cx="2973385" cy="1071570"/>
            <a:chOff x="3929058" y="4429132"/>
            <a:chExt cx="2973385" cy="1071570"/>
          </a:xfrm>
        </p:grpSpPr>
        <p:pic>
          <p:nvPicPr>
            <p:cNvPr id="12" name="Picture 9"/>
            <p:cNvPicPr>
              <a:picLocks noChangeArrowheads="1"/>
            </p:cNvPicPr>
            <p:nvPr/>
          </p:nvPicPr>
          <p:blipFill>
            <a:blip r:embed="rId5">
              <a:duotone>
                <a:prstClr val="black"/>
                <a:schemeClr val="accent2">
                  <a:tint val="45000"/>
                  <a:satMod val="400000"/>
                </a:schemeClr>
              </a:duotone>
            </a:blip>
            <a:srcRect b="40476"/>
            <a:stretch>
              <a:fillRect/>
            </a:stretch>
          </p:blipFill>
          <p:spPr bwMode="auto">
            <a:xfrm>
              <a:off x="3929058" y="4429132"/>
              <a:ext cx="2973385" cy="1071570"/>
            </a:xfrm>
            <a:prstGeom prst="rect">
              <a:avLst/>
            </a:prstGeom>
            <a:noFill/>
            <a:ln w="12700">
              <a:noFill/>
              <a:miter lim="800000"/>
              <a:headEnd/>
              <a:tailEnd/>
            </a:ln>
          </p:spPr>
        </p:pic>
        <p:cxnSp>
          <p:nvCxnSpPr>
            <p:cNvPr id="13" name="Conector de seta reta 12"/>
            <p:cNvCxnSpPr/>
            <p:nvPr/>
          </p:nvCxnSpPr>
          <p:spPr>
            <a:xfrm>
              <a:off x="4572000" y="4643446"/>
              <a:ext cx="1724036" cy="11112"/>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29700" name="Object 10"/>
          <p:cNvGraphicFramePr>
            <a:graphicFrameLocks noChangeAspect="1"/>
          </p:cNvGraphicFramePr>
          <p:nvPr/>
        </p:nvGraphicFramePr>
        <p:xfrm>
          <a:off x="1928794" y="3214686"/>
          <a:ext cx="5929354" cy="1106150"/>
        </p:xfrm>
        <a:graphic>
          <a:graphicData uri="http://schemas.openxmlformats.org/presentationml/2006/ole">
            <p:oleObj spid="_x0000_s29700" name="Equação" r:id="rId6" imgW="2311200" imgH="431640" progId="Equation.3">
              <p:embed/>
            </p:oleObj>
          </a:graphicData>
        </a:graphic>
      </p:graphicFrame>
      <p:sp>
        <p:nvSpPr>
          <p:cNvPr id="15" name="CaixaDeTexto 11"/>
          <p:cNvSpPr txBox="1">
            <a:spLocks noChangeArrowheads="1"/>
          </p:cNvSpPr>
          <p:nvPr/>
        </p:nvSpPr>
        <p:spPr bwMode="auto">
          <a:xfrm>
            <a:off x="4203962" y="2743138"/>
            <a:ext cx="1582484" cy="400110"/>
          </a:xfrm>
          <a:prstGeom prst="rect">
            <a:avLst/>
          </a:prstGeom>
          <a:noFill/>
          <a:ln w="9525">
            <a:noFill/>
            <a:miter lim="800000"/>
            <a:headEnd/>
            <a:tailEnd/>
          </a:ln>
        </p:spPr>
        <p:txBody>
          <a:bodyPr wrap="none">
            <a:spAutoFit/>
          </a:bodyPr>
          <a:lstStyle/>
          <a:p>
            <a:r>
              <a:rPr lang="pt-BR" sz="2000" dirty="0">
                <a:latin typeface="Arial" pitchFamily="34" charset="0"/>
                <a:cs typeface="Arial" pitchFamily="34" charset="0"/>
              </a:rPr>
              <a:t>Propriedade</a:t>
            </a:r>
          </a:p>
        </p:txBody>
      </p:sp>
      <p:graphicFrame>
        <p:nvGraphicFramePr>
          <p:cNvPr id="29701" name="Object 15"/>
          <p:cNvGraphicFramePr>
            <a:graphicFrameLocks noChangeAspect="1"/>
          </p:cNvGraphicFramePr>
          <p:nvPr/>
        </p:nvGraphicFramePr>
        <p:xfrm>
          <a:off x="2357422" y="5786454"/>
          <a:ext cx="5286412" cy="879560"/>
        </p:xfrm>
        <a:graphic>
          <a:graphicData uri="http://schemas.openxmlformats.org/presentationml/2006/ole">
            <p:oleObj spid="_x0000_s29701" name="Equation" r:id="rId7" imgW="838080" imgH="139680" progId="Equation.3">
              <p:embed/>
            </p:oleObj>
          </a:graphicData>
        </a:graphic>
      </p:graphicFrame>
      <p:sp>
        <p:nvSpPr>
          <p:cNvPr id="17" name="Arredondar Retângulo em um Canto Diagonal 16"/>
          <p:cNvSpPr/>
          <p:nvPr/>
        </p:nvSpPr>
        <p:spPr>
          <a:xfrm>
            <a:off x="2214546" y="5715016"/>
            <a:ext cx="5572164" cy="1000132"/>
          </a:xfrm>
          <a:prstGeom prst="round2DiagRect">
            <a:avLst>
              <a:gd name="adj1" fmla="val 39193"/>
              <a:gd name="adj2" fmla="val 0"/>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18" name="Objeto 17"/>
          <p:cNvGraphicFramePr>
            <a:graphicFrameLocks noChangeAspect="1"/>
          </p:cNvGraphicFramePr>
          <p:nvPr/>
        </p:nvGraphicFramePr>
        <p:xfrm>
          <a:off x="3571868" y="4500570"/>
          <a:ext cx="2612107" cy="822330"/>
        </p:xfrm>
        <a:graphic>
          <a:graphicData uri="http://schemas.openxmlformats.org/presentationml/2006/ole">
            <p:oleObj spid="_x0000_s29702" name="Equação" r:id="rId8" imgW="685800" imgH="215640"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ChangeAspect="1"/>
          </p:cNvGraphicFramePr>
          <p:nvPr/>
        </p:nvGraphicFramePr>
        <p:xfrm>
          <a:off x="1785918" y="428604"/>
          <a:ext cx="5000660" cy="696912"/>
        </p:xfrm>
        <a:graphic>
          <a:graphicData uri="http://schemas.openxmlformats.org/presentationml/2006/ole">
            <p:oleObj spid="_x0000_s30722" name="Equation" r:id="rId3" imgW="838080" imgH="139680" progId="Equation.3">
              <p:embed/>
            </p:oleObj>
          </a:graphicData>
        </a:graphic>
      </p:graphicFrame>
      <p:sp>
        <p:nvSpPr>
          <p:cNvPr id="8" name="Text Box 8"/>
          <p:cNvSpPr txBox="1">
            <a:spLocks noChangeArrowheads="1"/>
          </p:cNvSpPr>
          <p:nvPr/>
        </p:nvSpPr>
        <p:spPr bwMode="auto">
          <a:xfrm>
            <a:off x="642910" y="1428736"/>
            <a:ext cx="3507692" cy="461665"/>
          </a:xfrm>
          <a:prstGeom prst="rect">
            <a:avLst/>
          </a:prstGeom>
          <a:noFill/>
          <a:ln w="9525">
            <a:noFill/>
            <a:miter lim="800000"/>
            <a:headEnd/>
            <a:tailEnd/>
          </a:ln>
        </p:spPr>
        <p:txBody>
          <a:bodyPr wrap="none">
            <a:spAutoFit/>
          </a:bodyPr>
          <a:lstStyle/>
          <a:p>
            <a:r>
              <a:rPr lang="pt-BR" sz="2400" dirty="0">
                <a:latin typeface="Arial" pitchFamily="34" charset="0"/>
                <a:cs typeface="Arial" pitchFamily="34" charset="0"/>
              </a:rPr>
              <a:t>Amplitude depende de x</a:t>
            </a:r>
          </a:p>
        </p:txBody>
      </p:sp>
      <p:sp>
        <p:nvSpPr>
          <p:cNvPr id="9" name="Text Box 9"/>
          <p:cNvSpPr txBox="1">
            <a:spLocks noChangeArrowheads="1"/>
          </p:cNvSpPr>
          <p:nvPr/>
        </p:nvSpPr>
        <p:spPr bwMode="auto">
          <a:xfrm>
            <a:off x="5929322" y="1500174"/>
            <a:ext cx="3043266" cy="461665"/>
          </a:xfrm>
          <a:prstGeom prst="rect">
            <a:avLst/>
          </a:prstGeom>
          <a:noFill/>
          <a:ln w="9525">
            <a:noFill/>
            <a:miter lim="800000"/>
            <a:headEnd/>
            <a:tailEnd/>
          </a:ln>
        </p:spPr>
        <p:txBody>
          <a:bodyPr wrap="square">
            <a:spAutoFit/>
          </a:bodyPr>
          <a:lstStyle/>
          <a:p>
            <a:r>
              <a:rPr lang="pt-BR" sz="2400" dirty="0" smtClean="0">
                <a:latin typeface="Arial" pitchFamily="34" charset="0"/>
                <a:cs typeface="Arial" pitchFamily="34" charset="0"/>
              </a:rPr>
              <a:t>Variação temporal</a:t>
            </a:r>
            <a:endParaRPr lang="pt-BR" sz="2400" dirty="0">
              <a:latin typeface="Arial" pitchFamily="34" charset="0"/>
              <a:cs typeface="Arial" pitchFamily="34" charset="0"/>
            </a:endParaRPr>
          </a:p>
        </p:txBody>
      </p:sp>
      <p:sp>
        <p:nvSpPr>
          <p:cNvPr id="10" name="Text Box 10"/>
          <p:cNvSpPr txBox="1">
            <a:spLocks noChangeArrowheads="1"/>
          </p:cNvSpPr>
          <p:nvPr/>
        </p:nvSpPr>
        <p:spPr bwMode="auto">
          <a:xfrm>
            <a:off x="685800" y="3000372"/>
            <a:ext cx="7853432" cy="830997"/>
          </a:xfrm>
          <a:prstGeom prst="rect">
            <a:avLst/>
          </a:prstGeom>
          <a:noFill/>
          <a:ln w="9525">
            <a:solidFill>
              <a:schemeClr val="tx1"/>
            </a:solidFill>
            <a:miter lim="800000"/>
            <a:headEnd/>
            <a:tailEnd/>
          </a:ln>
        </p:spPr>
        <p:txBody>
          <a:bodyPr wrap="none">
            <a:spAutoFit/>
          </a:bodyPr>
          <a:lstStyle/>
          <a:p>
            <a:r>
              <a:rPr lang="pt-BR" sz="2400" dirty="0">
                <a:solidFill>
                  <a:srgbClr val="FFCC00"/>
                </a:solidFill>
                <a:latin typeface="Arial" pitchFamily="34" charset="0"/>
                <a:cs typeface="Arial" pitchFamily="34" charset="0"/>
              </a:rPr>
              <a:t>NÃO</a:t>
            </a:r>
            <a:r>
              <a:rPr lang="pt-BR" sz="2400" dirty="0">
                <a:latin typeface="Arial" pitchFamily="34" charset="0"/>
                <a:cs typeface="Arial" pitchFamily="34" charset="0"/>
              </a:rPr>
              <a:t> tem termo </a:t>
            </a:r>
            <a:r>
              <a:rPr lang="pt-BR" sz="2400" i="1" dirty="0">
                <a:solidFill>
                  <a:srgbClr val="FFCC00"/>
                </a:solidFill>
                <a:latin typeface="Arial" pitchFamily="34" charset="0"/>
                <a:cs typeface="Arial" pitchFamily="34" charset="0"/>
              </a:rPr>
              <a:t>(</a:t>
            </a:r>
            <a:r>
              <a:rPr lang="pt-BR" sz="2400" i="1" dirty="0" err="1">
                <a:solidFill>
                  <a:srgbClr val="FFCC00"/>
                </a:solidFill>
                <a:latin typeface="Arial" pitchFamily="34" charset="0"/>
                <a:cs typeface="Arial" pitchFamily="34" charset="0"/>
              </a:rPr>
              <a:t>kx</a:t>
            </a:r>
            <a:r>
              <a:rPr lang="pt-BR" sz="2400" i="1" dirty="0">
                <a:solidFill>
                  <a:srgbClr val="FFCC00"/>
                </a:solidFill>
                <a:latin typeface="Arial" pitchFamily="34" charset="0"/>
                <a:cs typeface="Arial" pitchFamily="34" charset="0"/>
              </a:rPr>
              <a:t>-</a:t>
            </a:r>
            <a:r>
              <a:rPr lang="pt-BR" sz="2400" i="1" dirty="0">
                <a:solidFill>
                  <a:srgbClr val="FFCC00"/>
                </a:solidFill>
                <a:latin typeface="Arial" pitchFamily="34" charset="0"/>
                <a:cs typeface="Arial" pitchFamily="34" charset="0"/>
                <a:sym typeface="Symbol" pitchFamily="18" charset="2"/>
              </a:rPr>
              <a:t>t)</a:t>
            </a:r>
            <a:r>
              <a:rPr lang="pt-BR" sz="2400" dirty="0">
                <a:latin typeface="Arial" pitchFamily="34" charset="0"/>
                <a:cs typeface="Arial" pitchFamily="34" charset="0"/>
                <a:sym typeface="Symbol" pitchFamily="18" charset="2"/>
              </a:rPr>
              <a:t> → </a:t>
            </a:r>
            <a:r>
              <a:rPr lang="pt-BR" sz="2400" dirty="0">
                <a:solidFill>
                  <a:srgbClr val="FFCC00"/>
                </a:solidFill>
                <a:latin typeface="Arial" pitchFamily="34" charset="0"/>
                <a:cs typeface="Arial" pitchFamily="34" charset="0"/>
                <a:sym typeface="Symbol" pitchFamily="18" charset="2"/>
              </a:rPr>
              <a:t>NÃO</a:t>
            </a:r>
            <a:r>
              <a:rPr lang="pt-BR" sz="2400" dirty="0">
                <a:latin typeface="Arial" pitchFamily="34" charset="0"/>
                <a:cs typeface="Arial" pitchFamily="34" charset="0"/>
              </a:rPr>
              <a:t> é uma </a:t>
            </a:r>
            <a:r>
              <a:rPr lang="pt-BR" sz="2400" dirty="0" smtClean="0">
                <a:latin typeface="Arial" pitchFamily="34" charset="0"/>
                <a:cs typeface="Arial" pitchFamily="34" charset="0"/>
              </a:rPr>
              <a:t>onda progressiva</a:t>
            </a:r>
            <a:endParaRPr lang="pt-BR" sz="2400" dirty="0">
              <a:latin typeface="Arial" pitchFamily="34" charset="0"/>
              <a:cs typeface="Arial" pitchFamily="34" charset="0"/>
              <a:sym typeface="Symbol" pitchFamily="18" charset="2"/>
            </a:endParaRPr>
          </a:p>
          <a:p>
            <a:pPr algn="ctr"/>
            <a:r>
              <a:rPr lang="pt-BR" sz="2400" b="1" dirty="0" smtClean="0">
                <a:latin typeface="Arial" pitchFamily="34" charset="0"/>
                <a:cs typeface="Arial" pitchFamily="34" charset="0"/>
                <a:sym typeface="Symbol" pitchFamily="18" charset="2"/>
              </a:rPr>
              <a:t>É uma onda estacionária</a:t>
            </a:r>
            <a:endParaRPr lang="pt-BR" sz="2400" b="1" dirty="0">
              <a:latin typeface="Arial" pitchFamily="34" charset="0"/>
              <a:cs typeface="Arial" pitchFamily="34" charset="0"/>
              <a:sym typeface="Symbol" pitchFamily="18" charset="2"/>
            </a:endParaRPr>
          </a:p>
        </p:txBody>
      </p:sp>
      <p:sp>
        <p:nvSpPr>
          <p:cNvPr id="11" name="Rectangle 11"/>
          <p:cNvSpPr>
            <a:spLocks noChangeArrowheads="1"/>
          </p:cNvSpPr>
          <p:nvPr/>
        </p:nvSpPr>
        <p:spPr bwMode="auto">
          <a:xfrm>
            <a:off x="428596" y="4724400"/>
            <a:ext cx="4156907" cy="461665"/>
          </a:xfrm>
          <a:prstGeom prst="rect">
            <a:avLst/>
          </a:prstGeom>
          <a:noFill/>
          <a:ln w="9525">
            <a:noFill/>
            <a:miter lim="800000"/>
            <a:headEnd/>
            <a:tailEnd/>
          </a:ln>
        </p:spPr>
        <p:txBody>
          <a:bodyPr wrap="none">
            <a:spAutoFit/>
          </a:bodyPr>
          <a:lstStyle/>
          <a:p>
            <a:r>
              <a:rPr lang="pt-BR" sz="2400" dirty="0">
                <a:latin typeface="Arial" pitchFamily="34" charset="0"/>
                <a:cs typeface="Arial" pitchFamily="34" charset="0"/>
              </a:rPr>
              <a:t>Pontos de amplitude máxima</a:t>
            </a:r>
            <a:endParaRPr lang="pt-BR" sz="2400" b="1" dirty="0">
              <a:solidFill>
                <a:srgbClr val="ED0B0B"/>
              </a:solidFill>
              <a:latin typeface="Arial" pitchFamily="34" charset="0"/>
              <a:cs typeface="Arial" pitchFamily="34" charset="0"/>
              <a:sym typeface="Symbol" pitchFamily="18" charset="2"/>
            </a:endParaRPr>
          </a:p>
        </p:txBody>
      </p:sp>
      <p:graphicFrame>
        <p:nvGraphicFramePr>
          <p:cNvPr id="12" name="Object 12"/>
          <p:cNvGraphicFramePr>
            <a:graphicFrameLocks noChangeAspect="1"/>
          </p:cNvGraphicFramePr>
          <p:nvPr/>
        </p:nvGraphicFramePr>
        <p:xfrm>
          <a:off x="1214414" y="5231994"/>
          <a:ext cx="2760683" cy="983088"/>
        </p:xfrm>
        <a:graphic>
          <a:graphicData uri="http://schemas.openxmlformats.org/presentationml/2006/ole">
            <p:oleObj spid="_x0000_s30723" name="Equação" r:id="rId4" imgW="1104840" imgH="393480" progId="Equation.3">
              <p:embed/>
            </p:oleObj>
          </a:graphicData>
        </a:graphic>
      </p:graphicFrame>
      <p:sp>
        <p:nvSpPr>
          <p:cNvPr id="13" name="Rectangle 15"/>
          <p:cNvSpPr>
            <a:spLocks noChangeArrowheads="1"/>
          </p:cNvSpPr>
          <p:nvPr/>
        </p:nvSpPr>
        <p:spPr bwMode="auto">
          <a:xfrm>
            <a:off x="5143500" y="4743450"/>
            <a:ext cx="3677610" cy="461665"/>
          </a:xfrm>
          <a:prstGeom prst="rect">
            <a:avLst/>
          </a:prstGeom>
          <a:noFill/>
          <a:ln w="9525">
            <a:noFill/>
            <a:miter lim="800000"/>
            <a:headEnd/>
            <a:tailEnd/>
          </a:ln>
        </p:spPr>
        <p:txBody>
          <a:bodyPr wrap="none">
            <a:spAutoFit/>
          </a:bodyPr>
          <a:lstStyle/>
          <a:p>
            <a:r>
              <a:rPr lang="pt-BR" sz="2400">
                <a:latin typeface="Arial" pitchFamily="34" charset="0"/>
                <a:cs typeface="Arial" pitchFamily="34" charset="0"/>
              </a:rPr>
              <a:t>Pontos de amplitude zero</a:t>
            </a:r>
            <a:endParaRPr lang="pt-BR" sz="2400" b="1">
              <a:solidFill>
                <a:srgbClr val="ED0B0B"/>
              </a:solidFill>
              <a:latin typeface="Arial" pitchFamily="34" charset="0"/>
              <a:cs typeface="Arial" pitchFamily="34" charset="0"/>
              <a:sym typeface="Symbol" pitchFamily="18" charset="2"/>
            </a:endParaRPr>
          </a:p>
        </p:txBody>
      </p:sp>
      <p:graphicFrame>
        <p:nvGraphicFramePr>
          <p:cNvPr id="14" name="Object 16"/>
          <p:cNvGraphicFramePr>
            <a:graphicFrameLocks noChangeAspect="1"/>
          </p:cNvGraphicFramePr>
          <p:nvPr/>
        </p:nvGraphicFramePr>
        <p:xfrm>
          <a:off x="5732463" y="5243513"/>
          <a:ext cx="2544762" cy="542925"/>
        </p:xfrm>
        <a:graphic>
          <a:graphicData uri="http://schemas.openxmlformats.org/presentationml/2006/ole">
            <p:oleObj spid="_x0000_s30724" name="Equação" r:id="rId5" imgW="952200" imgH="203040" progId="Equation.3">
              <p:embed/>
            </p:oleObj>
          </a:graphicData>
        </a:graphic>
      </p:graphicFrame>
      <p:sp>
        <p:nvSpPr>
          <p:cNvPr id="15" name="Rectangle 17"/>
          <p:cNvSpPr>
            <a:spLocks noChangeArrowheads="1"/>
          </p:cNvSpPr>
          <p:nvPr/>
        </p:nvSpPr>
        <p:spPr bwMode="auto">
          <a:xfrm>
            <a:off x="1718964" y="6253483"/>
            <a:ext cx="1638590" cy="461665"/>
          </a:xfrm>
          <a:prstGeom prst="rect">
            <a:avLst/>
          </a:prstGeom>
          <a:noFill/>
          <a:ln w="9525">
            <a:noFill/>
            <a:miter lim="800000"/>
            <a:headEnd/>
            <a:tailEnd/>
          </a:ln>
        </p:spPr>
        <p:txBody>
          <a:bodyPr wrap="none">
            <a:spAutoFit/>
          </a:bodyPr>
          <a:lstStyle/>
          <a:p>
            <a:r>
              <a:rPr lang="pt-BR" sz="2400" b="1" dirty="0" smtClean="0">
                <a:solidFill>
                  <a:srgbClr val="FFCC00"/>
                </a:solidFill>
                <a:latin typeface="Arial" pitchFamily="34" charset="0"/>
                <a:cs typeface="Arial" pitchFamily="34" charset="0"/>
                <a:sym typeface="Symbol" pitchFamily="18" charset="2"/>
              </a:rPr>
              <a:t>VENTRES</a:t>
            </a:r>
            <a:endParaRPr lang="pt-BR" sz="2400" b="1" dirty="0">
              <a:solidFill>
                <a:srgbClr val="FFCC00"/>
              </a:solidFill>
              <a:latin typeface="Arial" pitchFamily="34" charset="0"/>
              <a:cs typeface="Arial" pitchFamily="34" charset="0"/>
              <a:sym typeface="Symbol" pitchFamily="18" charset="2"/>
            </a:endParaRPr>
          </a:p>
        </p:txBody>
      </p:sp>
      <p:sp>
        <p:nvSpPr>
          <p:cNvPr id="16" name="Rectangle 18"/>
          <p:cNvSpPr>
            <a:spLocks noChangeArrowheads="1"/>
          </p:cNvSpPr>
          <p:nvPr/>
        </p:nvSpPr>
        <p:spPr bwMode="auto">
          <a:xfrm>
            <a:off x="6578005" y="5786454"/>
            <a:ext cx="851515" cy="461665"/>
          </a:xfrm>
          <a:prstGeom prst="rect">
            <a:avLst/>
          </a:prstGeom>
          <a:noFill/>
          <a:ln w="9525">
            <a:noFill/>
            <a:miter lim="800000"/>
            <a:headEnd/>
            <a:tailEnd/>
          </a:ln>
        </p:spPr>
        <p:txBody>
          <a:bodyPr wrap="none">
            <a:spAutoFit/>
          </a:bodyPr>
          <a:lstStyle/>
          <a:p>
            <a:r>
              <a:rPr lang="pt-BR" sz="2400" b="1" dirty="0">
                <a:solidFill>
                  <a:srgbClr val="FFCC00"/>
                </a:solidFill>
                <a:latin typeface="Arial" pitchFamily="34" charset="0"/>
                <a:cs typeface="Arial" pitchFamily="34" charset="0"/>
              </a:rPr>
              <a:t>NÓS</a:t>
            </a:r>
            <a:endParaRPr lang="pt-BR" sz="2400" b="1" dirty="0">
              <a:solidFill>
                <a:srgbClr val="FFCC00"/>
              </a:solidFill>
              <a:latin typeface="Arial" pitchFamily="34" charset="0"/>
              <a:cs typeface="Arial" pitchFamily="34" charset="0"/>
              <a:sym typeface="Symbol" pitchFamily="18" charset="2"/>
            </a:endParaRPr>
          </a:p>
        </p:txBody>
      </p:sp>
      <p:sp>
        <p:nvSpPr>
          <p:cNvPr id="19" name="Retângulo de cantos arredondados 18"/>
          <p:cNvSpPr/>
          <p:nvPr/>
        </p:nvSpPr>
        <p:spPr>
          <a:xfrm>
            <a:off x="3428992" y="428604"/>
            <a:ext cx="1857388" cy="642942"/>
          </a:xfrm>
          <a:prstGeom prst="roundRect">
            <a:avLst/>
          </a:prstGeom>
          <a:noFill/>
          <a:ln>
            <a:solidFill>
              <a:srgbClr val="80C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400">
              <a:latin typeface="Arial" pitchFamily="34" charset="0"/>
              <a:cs typeface="Arial" pitchFamily="34" charset="0"/>
            </a:endParaRPr>
          </a:p>
        </p:txBody>
      </p:sp>
      <p:cxnSp>
        <p:nvCxnSpPr>
          <p:cNvPr id="21" name="Conector de seta reta 20"/>
          <p:cNvCxnSpPr>
            <a:stCxn id="19" idx="2"/>
            <a:endCxn id="8" idx="0"/>
          </p:cNvCxnSpPr>
          <p:nvPr/>
        </p:nvCxnSpPr>
        <p:spPr>
          <a:xfrm rot="5400000">
            <a:off x="3198626" y="269676"/>
            <a:ext cx="357190" cy="1960930"/>
          </a:xfrm>
          <a:prstGeom prst="straightConnector1">
            <a:avLst/>
          </a:prstGeom>
          <a:ln w="38100">
            <a:solidFill>
              <a:srgbClr val="80C535"/>
            </a:solidFill>
            <a:tailEnd type="arrow"/>
          </a:ln>
        </p:spPr>
        <p:style>
          <a:lnRef idx="1">
            <a:schemeClr val="accent1"/>
          </a:lnRef>
          <a:fillRef idx="0">
            <a:schemeClr val="accent1"/>
          </a:fillRef>
          <a:effectRef idx="0">
            <a:schemeClr val="accent1"/>
          </a:effectRef>
          <a:fontRef idx="minor">
            <a:schemeClr val="tx1"/>
          </a:fontRef>
        </p:style>
      </p:cxnSp>
      <p:sp>
        <p:nvSpPr>
          <p:cNvPr id="22" name="Retângulo de cantos arredondados 21"/>
          <p:cNvSpPr/>
          <p:nvPr/>
        </p:nvSpPr>
        <p:spPr>
          <a:xfrm>
            <a:off x="5919798" y="428604"/>
            <a:ext cx="795342" cy="642942"/>
          </a:xfrm>
          <a:prstGeom prst="roundRect">
            <a:avLst/>
          </a:prstGeom>
          <a:noFill/>
          <a:ln>
            <a:solidFill>
              <a:srgbClr val="80C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400">
              <a:latin typeface="Arial" pitchFamily="34" charset="0"/>
              <a:cs typeface="Arial" pitchFamily="34" charset="0"/>
            </a:endParaRPr>
          </a:p>
        </p:txBody>
      </p:sp>
      <p:cxnSp>
        <p:nvCxnSpPr>
          <p:cNvPr id="24" name="Conector de seta reta 23"/>
          <p:cNvCxnSpPr>
            <a:stCxn id="22" idx="2"/>
          </p:cNvCxnSpPr>
          <p:nvPr/>
        </p:nvCxnSpPr>
        <p:spPr>
          <a:xfrm rot="16200000" flipH="1">
            <a:off x="6516304" y="872710"/>
            <a:ext cx="428630" cy="826301"/>
          </a:xfrm>
          <a:prstGeom prst="straightConnector1">
            <a:avLst/>
          </a:prstGeom>
          <a:ln w="38100">
            <a:solidFill>
              <a:srgbClr val="80C535"/>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971</TotalTime>
  <Words>514</Words>
  <Application>Microsoft Office PowerPoint</Application>
  <PresentationFormat>Apresentação na tela (4:3)</PresentationFormat>
  <Paragraphs>106</Paragraphs>
  <Slides>30</Slides>
  <Notes>1</Notes>
  <HiddenSlides>0</HiddenSlides>
  <MMClips>0</MMClips>
  <ScaleCrop>false</ScaleCrop>
  <HeadingPairs>
    <vt:vector size="6" baseType="variant">
      <vt:variant>
        <vt:lpstr>Tema</vt:lpstr>
      </vt:variant>
      <vt:variant>
        <vt:i4>1</vt:i4>
      </vt:variant>
      <vt:variant>
        <vt:lpstr>Servidores OLE incorporados</vt:lpstr>
      </vt:variant>
      <vt:variant>
        <vt:i4>3</vt:i4>
      </vt:variant>
      <vt:variant>
        <vt:lpstr>Títulos de slides</vt:lpstr>
      </vt:variant>
      <vt:variant>
        <vt:i4>30</vt:i4>
      </vt:variant>
    </vt:vector>
  </HeadingPairs>
  <TitlesOfParts>
    <vt:vector size="34" baseType="lpstr">
      <vt:lpstr>Tema do Office</vt:lpstr>
      <vt:lpstr>Equação</vt:lpstr>
      <vt:lpstr>Equation</vt:lpstr>
      <vt:lpstr>Ecuación</vt:lpstr>
      <vt:lpstr>Ondas Estacionárias</vt:lpstr>
      <vt:lpstr>Ondas</vt:lpstr>
      <vt:lpstr>Ondas Transversais</vt:lpstr>
      <vt:lpstr>Ondas Longitudinais</vt:lpstr>
      <vt:lpstr>Reflexão de Ondas em uma corda</vt:lpstr>
      <vt:lpstr>Ondas Estacionárias</vt:lpstr>
      <vt:lpstr>Slide 7</vt:lpstr>
      <vt:lpstr>Slide 8</vt:lpstr>
      <vt:lpstr>Slide 9</vt:lpstr>
      <vt:lpstr>Velocidade (v) em uma corda</vt:lpstr>
      <vt:lpstr>Slide 11</vt:lpstr>
      <vt:lpstr>Podemos produzir ondas estacionárias com qualquer tipo de onda incidente e refletida?</vt:lpstr>
      <vt:lpstr>A frequência ainda pode ser dada em função da tensão (T):</vt:lpstr>
      <vt:lpstr>Ondas em uma Corda</vt:lpstr>
      <vt:lpstr>Experimento Com Ondas Estacionárias</vt:lpstr>
      <vt:lpstr>Física e os Instrumentos Musicais de Cordas</vt:lpstr>
      <vt:lpstr>Slide 17</vt:lpstr>
      <vt:lpstr>Ondas Estacionárias em um Violão</vt:lpstr>
      <vt:lpstr>Ondas Estacionárias em Tubos Abertos ou Fechados</vt:lpstr>
      <vt:lpstr>Ondas em um Tubo </vt:lpstr>
      <vt:lpstr>Tubos Abertos</vt:lpstr>
      <vt:lpstr>Tubos Fechados</vt:lpstr>
      <vt:lpstr>Instrumentos de Sopro</vt:lpstr>
      <vt:lpstr>Produção da Fala</vt:lpstr>
      <vt:lpstr>Vamos Praticar...</vt:lpstr>
      <vt:lpstr>A Ponte de Tacoma</vt:lpstr>
      <vt:lpstr>Mãos ao trabalho!   Ver Atividades no Site: professorthiagosouto.yolasite.com</vt:lpstr>
      <vt:lpstr>Slide 28</vt:lpstr>
      <vt:lpstr>Equação de Onda</vt:lpstr>
      <vt:lpstr>Leis de Bernoulli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Ondas Estacionárias</dc:title>
  <dc:creator>Thiago</dc:creator>
  <cp:lastModifiedBy>Thiago</cp:lastModifiedBy>
  <cp:revision>101</cp:revision>
  <dcterms:created xsi:type="dcterms:W3CDTF">2012-06-11T17:08:44Z</dcterms:created>
  <dcterms:modified xsi:type="dcterms:W3CDTF">2012-06-21T02:24:43Z</dcterms:modified>
</cp:coreProperties>
</file>